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31"/>
  </p:notesMasterIdLst>
  <p:sldIdLst>
    <p:sldId id="256" r:id="rId5"/>
    <p:sldId id="277" r:id="rId6"/>
    <p:sldId id="280" r:id="rId7"/>
    <p:sldId id="258" r:id="rId8"/>
    <p:sldId id="265" r:id="rId9"/>
    <p:sldId id="271" r:id="rId10"/>
    <p:sldId id="267" r:id="rId11"/>
    <p:sldId id="269" r:id="rId12"/>
    <p:sldId id="268" r:id="rId13"/>
    <p:sldId id="260" r:id="rId14"/>
    <p:sldId id="281" r:id="rId15"/>
    <p:sldId id="282" r:id="rId16"/>
    <p:sldId id="283" r:id="rId17"/>
    <p:sldId id="284" r:id="rId18"/>
    <p:sldId id="285" r:id="rId19"/>
    <p:sldId id="286" r:id="rId20"/>
    <p:sldId id="262" r:id="rId21"/>
    <p:sldId id="263" r:id="rId22"/>
    <p:sldId id="266" r:id="rId23"/>
    <p:sldId id="272" r:id="rId24"/>
    <p:sldId id="273" r:id="rId25"/>
    <p:sldId id="274" r:id="rId26"/>
    <p:sldId id="275" r:id="rId27"/>
    <p:sldId id="276" r:id="rId28"/>
    <p:sldId id="279" r:id="rId29"/>
    <p:sldId id="27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20646-CB98-4D4E-ABB4-78F7925EEE7C}" v="1" dt="2019-11-18T11:14:45.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699"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E0F20646-CB98-4D4E-ABB4-78F7925EEE7C}"/>
    <pc:docChg chg="custSel modSld">
      <pc:chgData name="Peter Haagsma" userId="213da77a-9cc5-49f7-ad6b-7779b1276fe8" providerId="ADAL" clId="{E0F20646-CB98-4D4E-ABB4-78F7925EEE7C}" dt="2019-11-18T11:15:38.056" v="43" actId="1076"/>
      <pc:docMkLst>
        <pc:docMk/>
      </pc:docMkLst>
      <pc:sldChg chg="modSp">
        <pc:chgData name="Peter Haagsma" userId="213da77a-9cc5-49f7-ad6b-7779b1276fe8" providerId="ADAL" clId="{E0F20646-CB98-4D4E-ABB4-78F7925EEE7C}" dt="2019-11-18T11:11:22.994" v="41" actId="20577"/>
        <pc:sldMkLst>
          <pc:docMk/>
          <pc:sldMk cId="0" sldId="267"/>
        </pc:sldMkLst>
        <pc:spChg chg="mod">
          <ac:chgData name="Peter Haagsma" userId="213da77a-9cc5-49f7-ad6b-7779b1276fe8" providerId="ADAL" clId="{E0F20646-CB98-4D4E-ABB4-78F7925EEE7C}" dt="2019-11-18T11:11:22.994" v="41" actId="20577"/>
          <ac:spMkLst>
            <pc:docMk/>
            <pc:sldMk cId="0" sldId="267"/>
            <ac:spMk id="14339" creationId="{00000000-0000-0000-0000-000000000000}"/>
          </ac:spMkLst>
        </pc:spChg>
      </pc:sldChg>
      <pc:sldChg chg="modSp">
        <pc:chgData name="Peter Haagsma" userId="213da77a-9cc5-49f7-ad6b-7779b1276fe8" providerId="ADAL" clId="{E0F20646-CB98-4D4E-ABB4-78F7925EEE7C}" dt="2019-11-18T11:15:38.056" v="43" actId="1076"/>
        <pc:sldMkLst>
          <pc:docMk/>
          <pc:sldMk cId="3966433475" sldId="283"/>
        </pc:sldMkLst>
        <pc:spChg chg="mod">
          <ac:chgData name="Peter Haagsma" userId="213da77a-9cc5-49f7-ad6b-7779b1276fe8" providerId="ADAL" clId="{E0F20646-CB98-4D4E-ABB4-78F7925EEE7C}" dt="2019-11-18T11:15:38.056" v="43" actId="1076"/>
          <ac:spMkLst>
            <pc:docMk/>
            <pc:sldMk cId="3966433475" sldId="283"/>
            <ac:spMk id="3" creationId="{00000000-0000-0000-0000-000000000000}"/>
          </ac:spMkLst>
        </pc:spChg>
        <pc:picChg chg="mod">
          <ac:chgData name="Peter Haagsma" userId="213da77a-9cc5-49f7-ad6b-7779b1276fe8" providerId="ADAL" clId="{E0F20646-CB98-4D4E-ABB4-78F7925EEE7C}" dt="2019-11-18T11:15:16.461" v="42" actId="1076"/>
          <ac:picMkLst>
            <pc:docMk/>
            <pc:sldMk cId="3966433475" sldId="283"/>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380E44-DBE5-437A-9711-BC6E01C2D7CB}" type="datetimeFigureOut">
              <a:rPr lang="nl-NL"/>
              <a:pPr>
                <a:defRPr/>
              </a:pPr>
              <a:t>18-11-2019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AC5E17-6F4E-41B1-9E99-EBB7339D4CA8}" type="slidenum">
              <a:rPr lang="nl-NL"/>
              <a:pPr>
                <a:defRPr/>
              </a:pPr>
              <a:t>‹nr.›</a:t>
            </a:fld>
            <a:endParaRPr lang="nl-NL"/>
          </a:p>
        </p:txBody>
      </p:sp>
    </p:spTree>
    <p:extLst>
      <p:ext uri="{BB962C8B-B14F-4D97-AF65-F5344CB8AC3E}">
        <p14:creationId xmlns:p14="http://schemas.microsoft.com/office/powerpoint/2010/main" val="2150626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76835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194991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EEB71991-EA1E-402D-90E4-858FE5A64705}" type="datetimeFigureOut">
              <a:rPr lang="nl-NL" smtClean="0"/>
              <a:pPr>
                <a:defRPr/>
              </a:pPr>
              <a:t>18-11-2019</a:t>
            </a:fld>
            <a:endParaRPr lang="nl-NL"/>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nl-NL"/>
          </a:p>
        </p:txBody>
      </p:sp>
      <p:sp>
        <p:nvSpPr>
          <p:cNvPr id="6" name="Slide Number Placeholder 5"/>
          <p:cNvSpPr>
            <a:spLocks noGrp="1"/>
          </p:cNvSpPr>
          <p:nvPr>
            <p:ph type="sldNum" sz="quarter" idx="12"/>
          </p:nvPr>
        </p:nvSpPr>
        <p:spPr>
          <a:xfrm>
            <a:off x="6817317" y="5054602"/>
            <a:ext cx="413483" cy="279400"/>
          </a:xfrm>
        </p:spPr>
        <p:txBody>
          <a:bodyPr/>
          <a:lstStyle/>
          <a:p>
            <a:pPr>
              <a:defRPr/>
            </a:pPr>
            <a:fld id="{267E64C6-358C-46DA-93D9-64FDEA4C79E4}" type="slidenum">
              <a:rPr lang="nl-NL" smtClean="0"/>
              <a:pPr>
                <a:defRPr/>
              </a:pPr>
              <a:t>‹nr.›</a:t>
            </a:fld>
            <a:endParaRPr lang="nl-N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95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077B087E-7E3A-4681-A1A4-1685095C9E77}" type="datetimeFigureOut">
              <a:rPr lang="nl-NL" smtClean="0"/>
              <a:pPr>
                <a:defRPr/>
              </a:pPr>
              <a:t>18-11-2019</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Tree>
    <p:extLst>
      <p:ext uri="{BB962C8B-B14F-4D97-AF65-F5344CB8AC3E}">
        <p14:creationId xmlns:p14="http://schemas.microsoft.com/office/powerpoint/2010/main" val="11911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52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32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Tree>
    <p:extLst>
      <p:ext uri="{BB962C8B-B14F-4D97-AF65-F5344CB8AC3E}">
        <p14:creationId xmlns:p14="http://schemas.microsoft.com/office/powerpoint/2010/main" val="235093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87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nl-NL"/>
              <a:t>Klik om de stijl te bewerken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11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fld id="{3C587684-AC2F-45B9-A236-577C095BBE87}"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7F3B6ABF-487A-4367-B594-E0696D7272A6}" type="slidenum">
              <a:rPr lang="nl-NL" smtClean="0"/>
              <a:pPr>
                <a:defRPr/>
              </a:pPr>
              <a:t>‹nr.›</a:t>
            </a:fld>
            <a:endParaRPr lang="nl-N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07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fld id="{1E1D0FC7-FBBF-4E4D-8CFA-7387BF38256A}"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CCE46EC7-C6F3-4E06-A436-92FEBBDB7D96}" type="slidenum">
              <a:rPr lang="nl-NL" smtClean="0"/>
              <a:pPr>
                <a:defRPr/>
              </a:pPr>
              <a:t>‹nr.›</a:t>
            </a:fld>
            <a:endParaRPr lang="nl-N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66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fld id="{70C2368B-E1E2-4BBA-90EA-F6C157FB5376}"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A33DB407-DB05-45B4-9558-559484CC3D6D}" type="slidenum">
              <a:rPr lang="nl-NL" smtClean="0"/>
              <a:pPr>
                <a:defRPr/>
              </a:pPr>
              <a:t>‹nr.›</a:t>
            </a:fld>
            <a:endParaRPr lang="nl-NL"/>
          </a:p>
        </p:txBody>
      </p:sp>
    </p:spTree>
    <p:extLst>
      <p:ext uri="{BB962C8B-B14F-4D97-AF65-F5344CB8AC3E}">
        <p14:creationId xmlns:p14="http://schemas.microsoft.com/office/powerpoint/2010/main" val="257352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D1FE97E9-C490-46DA-8F68-DD24F36604C1}" type="datetimeFigureOut">
              <a:rPr lang="nl-NL" smtClean="0"/>
              <a:pPr>
                <a:defRPr/>
              </a:pPr>
              <a:t>18-11-2019</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EE513A6B-A73C-489D-BDB0-DBA7297EF371}" type="slidenum">
              <a:rPr lang="nl-NL" smtClean="0"/>
              <a:pPr>
                <a:defRPr/>
              </a:pPr>
              <a:t>‹nr.›</a:t>
            </a:fld>
            <a:endParaRPr lang="nl-N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50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nl-NL"/>
              <a:t>Klik om de stijl te bewerken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fld id="{F726F95D-5E90-4548-AA76-2A9BE830633C}" type="datetimeFigureOut">
              <a:rPr lang="nl-NL" smtClean="0"/>
              <a:pPr>
                <a:defRPr/>
              </a:pPr>
              <a:t>18-11-2019</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2F102043-F2BF-47D3-B8BE-E3A3EF8031F2}" type="slidenum">
              <a:rPr lang="nl-NL" smtClean="0"/>
              <a:pPr>
                <a:defRPr/>
              </a:pPr>
              <a:t>‹nr.›</a:t>
            </a:fld>
            <a:endParaRPr lang="nl-NL"/>
          </a:p>
        </p:txBody>
      </p:sp>
    </p:spTree>
    <p:extLst>
      <p:ext uri="{BB962C8B-B14F-4D97-AF65-F5344CB8AC3E}">
        <p14:creationId xmlns:p14="http://schemas.microsoft.com/office/powerpoint/2010/main" val="152759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fld id="{1539B41F-C7B9-4744-A980-CBACBF45F393}" type="datetimeFigureOut">
              <a:rPr lang="nl-NL" smtClean="0"/>
              <a:pPr>
                <a:defRPr/>
              </a:pPr>
              <a:t>18-11-2019</a:t>
            </a:fld>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D23EAC4A-AC9E-4097-826B-9FFC74911ACB}" type="slidenum">
              <a:rPr lang="nl-NL" smtClean="0"/>
              <a:pPr>
                <a:defRPr/>
              </a:pPr>
              <a:t>‹nr.›</a:t>
            </a:fld>
            <a:endParaRPr lang="nl-N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16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pPr>
              <a:defRPr/>
            </a:pPr>
            <a:fld id="{7683B7FA-8447-4559-B896-1D28F21D66D5}" type="datetimeFigureOut">
              <a:rPr lang="nl-NL" smtClean="0"/>
              <a:pPr>
                <a:defRPr/>
              </a:pPr>
              <a:t>18-11-2019</a:t>
            </a:fld>
            <a:endParaRPr lang="nl-NL"/>
          </a:p>
        </p:txBody>
      </p:sp>
      <p:sp>
        <p:nvSpPr>
          <p:cNvPr id="4" name="Footer Placeholder 3"/>
          <p:cNvSpPr>
            <a:spLocks noGrp="1"/>
          </p:cNvSpPr>
          <p:nvPr>
            <p:ph type="ftr" sz="quarter" idx="11"/>
          </p:nvPr>
        </p:nvSpPr>
        <p:spPr/>
        <p:txBody>
          <a:bodyPr/>
          <a:lstStyle/>
          <a:p>
            <a:pPr>
              <a:defRPr/>
            </a:pPr>
            <a:endParaRPr lang="nl-NL"/>
          </a:p>
        </p:txBody>
      </p:sp>
      <p:sp>
        <p:nvSpPr>
          <p:cNvPr id="5" name="Slide Number Placeholder 4"/>
          <p:cNvSpPr>
            <a:spLocks noGrp="1"/>
          </p:cNvSpPr>
          <p:nvPr>
            <p:ph type="sldNum" sz="quarter" idx="12"/>
          </p:nvPr>
        </p:nvSpPr>
        <p:spPr/>
        <p:txBody>
          <a:bodyPr/>
          <a:lstStyle/>
          <a:p>
            <a:pPr>
              <a:defRPr/>
            </a:pPr>
            <a:fld id="{86D0AB97-8493-4220-81EA-B95D1F7AFB2B}" type="slidenum">
              <a:rPr lang="nl-NL" smtClean="0"/>
              <a:pPr>
                <a:defRPr/>
              </a:pPr>
              <a:t>‹nr.›</a:t>
            </a:fld>
            <a:endParaRPr lang="nl-N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99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CE3578E-308F-49A1-8D50-C44491488FBB}" type="datetimeFigureOut">
              <a:rPr lang="nl-NL" smtClean="0"/>
              <a:pPr>
                <a:defRPr/>
              </a:pPr>
              <a:t>18-11-2019</a:t>
            </a:fld>
            <a:endParaRPr lang="nl-NL"/>
          </a:p>
        </p:txBody>
      </p:sp>
      <p:sp>
        <p:nvSpPr>
          <p:cNvPr id="3" name="Footer Placeholder 2"/>
          <p:cNvSpPr>
            <a:spLocks noGrp="1"/>
          </p:cNvSpPr>
          <p:nvPr>
            <p:ph type="ftr" sz="quarter" idx="11"/>
          </p:nvPr>
        </p:nvSpPr>
        <p:spPr/>
        <p:txBody>
          <a:bodyPr/>
          <a:lstStyle/>
          <a:p>
            <a:pPr>
              <a:defRPr/>
            </a:pPr>
            <a:endParaRPr lang="nl-NL"/>
          </a:p>
        </p:txBody>
      </p:sp>
      <p:sp>
        <p:nvSpPr>
          <p:cNvPr id="4" name="Slide Number Placeholder 3"/>
          <p:cNvSpPr>
            <a:spLocks noGrp="1"/>
          </p:cNvSpPr>
          <p:nvPr>
            <p:ph type="sldNum" sz="quarter" idx="12"/>
          </p:nvPr>
        </p:nvSpPr>
        <p:spPr/>
        <p:txBody>
          <a:bodyPr/>
          <a:lstStyle/>
          <a:p>
            <a:pPr>
              <a:defRPr/>
            </a:pPr>
            <a:fld id="{7C564EFD-992C-4CDA-8A7C-71D770C3D39F}" type="slidenum">
              <a:rPr lang="nl-NL" smtClean="0"/>
              <a:pPr>
                <a:defRPr/>
              </a:pPr>
              <a:t>‹nr.›</a:t>
            </a:fld>
            <a:endParaRPr lang="nl-NL"/>
          </a:p>
        </p:txBody>
      </p:sp>
    </p:spTree>
    <p:extLst>
      <p:ext uri="{BB962C8B-B14F-4D97-AF65-F5344CB8AC3E}">
        <p14:creationId xmlns:p14="http://schemas.microsoft.com/office/powerpoint/2010/main" val="67820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6AC87D5E-62F0-4C7C-A9AF-98DFB8900C60}" type="datetimeFigureOut">
              <a:rPr lang="nl-NL" smtClean="0"/>
              <a:pPr>
                <a:defRPr/>
              </a:pPr>
              <a:t>18-11-2019</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5EEA188E-E4DA-46A6-B73A-BEDB1C52F423}" type="slidenum">
              <a:rPr lang="nl-NL" smtClean="0"/>
              <a:pPr>
                <a:defRPr/>
              </a:pPr>
              <a:t>‹nr.›</a:t>
            </a:fld>
            <a:endParaRPr lang="nl-N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21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nl-NL"/>
              <a:t>Klik om de stijl te bewerken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4C1ACDE0-9341-44ED-B0DC-FB10A53CAF3C}" type="datetimeFigureOut">
              <a:rPr lang="nl-NL" smtClean="0"/>
              <a:pPr>
                <a:defRPr/>
              </a:pPr>
              <a:t>18-11-2019</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0DBD9E65-50C1-402F-8839-AAFF9B97C589}" type="slidenum">
              <a:rPr lang="nl-NL" smtClean="0"/>
              <a:pPr>
                <a:defRPr/>
              </a:pPr>
              <a:t>‹nr.›</a:t>
            </a:fld>
            <a:endParaRPr lang="nl-NL"/>
          </a:p>
        </p:txBody>
      </p:sp>
    </p:spTree>
    <p:extLst>
      <p:ext uri="{BB962C8B-B14F-4D97-AF65-F5344CB8AC3E}">
        <p14:creationId xmlns:p14="http://schemas.microsoft.com/office/powerpoint/2010/main" val="61694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77B087E-7E3A-4681-A1A4-1685095C9E77}" type="datetimeFigureOut">
              <a:rPr lang="nl-NL" smtClean="0"/>
              <a:pPr>
                <a:defRPr/>
              </a:pPr>
              <a:t>18-11-2019</a:t>
            </a:fld>
            <a:endParaRPr lang="nl-N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nl-N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92F06D3-30C6-4D1C-94CE-B585E2FA5EC8}" type="slidenum">
              <a:rPr lang="nl-NL" smtClean="0"/>
              <a:pPr>
                <a:defRPr/>
              </a:pPr>
              <a:t>‹nr.›</a:t>
            </a:fld>
            <a:endParaRPr lang="nl-NL"/>
          </a:p>
        </p:txBody>
      </p:sp>
    </p:spTree>
    <p:extLst>
      <p:ext uri="{BB962C8B-B14F-4D97-AF65-F5344CB8AC3E}">
        <p14:creationId xmlns:p14="http://schemas.microsoft.com/office/powerpoint/2010/main" val="10171808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envandaag.avrotros.nl/item/individualisme-en-prestatiedrang-veroorzaken-depressies-bij-jongeren/"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nl.wikipedia.org/wiki/Psychose" TargetMode="External"/><Relationship Id="rId2" Type="http://schemas.openxmlformats.org/officeDocument/2006/relationships/hyperlink" Target="https://www.rtvnoord.nl/nieuws/206118/Raadsel-van-succesvolle-behandeling-met-elektrotherapie-opgelost" TargetMode="External"/><Relationship Id="rId1" Type="http://schemas.openxmlformats.org/officeDocument/2006/relationships/slideLayout" Target="../slideLayouts/slideLayout4.xml"/><Relationship Id="rId4" Type="http://schemas.openxmlformats.org/officeDocument/2006/relationships/hyperlink" Target="http://nl.wikipedia.org/wiki/Hallucinati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eaLnBrk="1" fontAlgn="auto" hangingPunct="1">
              <a:spcAft>
                <a:spcPts val="0"/>
              </a:spcAft>
              <a:defRPr/>
            </a:pPr>
            <a:r>
              <a:rPr lang="nl-NL" b="1"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Depressie</a:t>
            </a:r>
          </a:p>
        </p:txBody>
      </p:sp>
      <p:sp>
        <p:nvSpPr>
          <p:cNvPr id="8195" name="Ondertitel 2"/>
          <p:cNvSpPr>
            <a:spLocks noGrp="1"/>
          </p:cNvSpPr>
          <p:nvPr>
            <p:ph type="subTitle" idx="1"/>
          </p:nvPr>
        </p:nvSpPr>
        <p:spPr/>
        <p:txBody>
          <a:bodyPr>
            <a:normAutofit/>
          </a:bodyPr>
          <a:lstStyle/>
          <a:p>
            <a:pPr eaLnBrk="1" fontAlgn="auto" hangingPunct="1">
              <a:spcBef>
                <a:spcPct val="0"/>
              </a:spcBef>
              <a:spcAft>
                <a:spcPts val="0"/>
              </a:spcAft>
              <a:buFont typeface="Wingdings 3"/>
              <a:buNone/>
              <a:defRPr/>
            </a:pPr>
            <a:endParaRPr lang="nl-NL">
              <a:latin typeface="Corbel"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199" y="3598327"/>
            <a:ext cx="302433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5-puntige ster 2">
            <a:hlinkClick r:id="rId3"/>
          </p:cNvPr>
          <p:cNvSpPr/>
          <p:nvPr/>
        </p:nvSpPr>
        <p:spPr>
          <a:xfrm>
            <a:off x="8316416" y="6309320"/>
            <a:ext cx="360040" cy="3133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Psychosociale verklaringen</a:t>
            </a:r>
          </a:p>
        </p:txBody>
      </p:sp>
      <p:sp>
        <p:nvSpPr>
          <p:cNvPr id="18435" name="Tijdelijke aanduiding voor inhoud 2"/>
          <p:cNvSpPr>
            <a:spLocks noGrp="1"/>
          </p:cNvSpPr>
          <p:nvPr>
            <p:ph sz="half" idx="1"/>
          </p:nvPr>
        </p:nvSpPr>
        <p:spPr>
          <a:xfrm>
            <a:off x="971600" y="2492897"/>
            <a:ext cx="6624736" cy="3384376"/>
          </a:xfrm>
        </p:spPr>
        <p:txBody>
          <a:bodyPr/>
          <a:lstStyle/>
          <a:p>
            <a:pPr eaLnBrk="1" hangingPunct="1">
              <a:buClrTx/>
            </a:pPr>
            <a:r>
              <a:rPr lang="nl-NL" dirty="0">
                <a:latin typeface="Corbel" pitchFamily="34" charset="0"/>
              </a:rPr>
              <a:t>Verlies</a:t>
            </a:r>
          </a:p>
          <a:p>
            <a:pPr eaLnBrk="1" hangingPunct="1">
              <a:buClrTx/>
            </a:pPr>
            <a:r>
              <a:rPr lang="nl-NL" dirty="0">
                <a:latin typeface="Corbel" pitchFamily="34" charset="0"/>
              </a:rPr>
              <a:t>Life events</a:t>
            </a:r>
          </a:p>
          <a:p>
            <a:pPr eaLnBrk="1" hangingPunct="1">
              <a:buClrTx/>
            </a:pPr>
            <a:r>
              <a:rPr lang="nl-NL" dirty="0">
                <a:latin typeface="Corbel" pitchFamily="34" charset="0"/>
              </a:rPr>
              <a:t>Draagkracht/draaglast</a:t>
            </a:r>
          </a:p>
          <a:p>
            <a:pPr eaLnBrk="1" hangingPunct="1">
              <a:buClrTx/>
            </a:pPr>
            <a:r>
              <a:rPr lang="nl-NL" dirty="0">
                <a:latin typeface="Corbel" pitchFamily="34" charset="0"/>
              </a:rPr>
              <a:t>Persoonlijkheid</a:t>
            </a:r>
          </a:p>
          <a:p>
            <a:pPr eaLnBrk="1" hangingPunct="1">
              <a:buClrTx/>
            </a:pPr>
            <a:r>
              <a:rPr lang="nl-NL" dirty="0">
                <a:latin typeface="Corbel" pitchFamily="34" charset="0"/>
              </a:rPr>
              <a:t>Coping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Evenwicht</a:t>
            </a:r>
          </a:p>
        </p:txBody>
      </p:sp>
      <p:sp>
        <p:nvSpPr>
          <p:cNvPr id="3" name="Tijdelijke aanduiding voor inhoud 2"/>
          <p:cNvSpPr>
            <a:spLocks noGrp="1"/>
          </p:cNvSpPr>
          <p:nvPr>
            <p:ph idx="1"/>
          </p:nvPr>
        </p:nvSpPr>
        <p:spPr/>
        <p:txBody>
          <a:bodyPr/>
          <a:lstStyle/>
          <a:p>
            <a:r>
              <a:rPr lang="nl-NL" dirty="0"/>
              <a:t>Veranderingen kunnen het evenwicht verstoren, bijvoorbeeld veranderingen in het menselijk lichaam.</a:t>
            </a:r>
          </a:p>
          <a:p>
            <a:r>
              <a:rPr lang="nl-NL" dirty="0"/>
              <a:t>De toestand van evenwicht noemt men Homeostase.</a:t>
            </a:r>
          </a:p>
        </p:txBody>
      </p:sp>
    </p:spTree>
    <p:extLst>
      <p:ext uri="{BB962C8B-B14F-4D97-AF65-F5344CB8AC3E}">
        <p14:creationId xmlns:p14="http://schemas.microsoft.com/office/powerpoint/2010/main" val="147121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NL" dirty="0"/>
              <a:t>Oorzaken</a:t>
            </a:r>
          </a:p>
        </p:txBody>
      </p:sp>
      <p:sp>
        <p:nvSpPr>
          <p:cNvPr id="3" name="Tijdelijke aanduiding voor inhoud 2"/>
          <p:cNvSpPr>
            <a:spLocks noGrp="1"/>
          </p:cNvSpPr>
          <p:nvPr>
            <p:ph idx="1"/>
          </p:nvPr>
        </p:nvSpPr>
        <p:spPr/>
        <p:txBody>
          <a:bodyPr/>
          <a:lstStyle/>
          <a:p>
            <a:pPr eaLnBrk="1" hangingPunct="1"/>
            <a:r>
              <a:rPr lang="nl-NL"/>
              <a:t>Veranderende eisen / situatie</a:t>
            </a:r>
          </a:p>
          <a:p>
            <a:pPr eaLnBrk="1" hangingPunct="1"/>
            <a:r>
              <a:rPr lang="nl-NL"/>
              <a:t>Draaglast / draagkracht</a:t>
            </a:r>
          </a:p>
          <a:p>
            <a:pPr eaLnBrk="1" hangingPunct="1"/>
            <a:r>
              <a:rPr lang="nl-NL"/>
              <a:t>Veranderingen bij de zorgvrager</a:t>
            </a:r>
          </a:p>
          <a:p>
            <a:pPr eaLnBrk="1" hangingPunct="1"/>
            <a:r>
              <a:rPr lang="nl-NL"/>
              <a:t>Zorgverlener / familie</a:t>
            </a:r>
          </a:p>
          <a:p>
            <a:pPr eaLnBrk="1" hangingPunct="1"/>
            <a:r>
              <a:rPr lang="nl-NL"/>
              <a:t>Stoornis / ziektebeeld</a:t>
            </a:r>
          </a:p>
        </p:txBody>
      </p:sp>
    </p:spTree>
    <p:extLst>
      <p:ext uri="{BB962C8B-B14F-4D97-AF65-F5344CB8AC3E}">
        <p14:creationId xmlns:p14="http://schemas.microsoft.com/office/powerpoint/2010/main" val="407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NL" sz="5400" dirty="0"/>
              <a:t>Draagkracht / draaglast</a:t>
            </a:r>
          </a:p>
        </p:txBody>
      </p:sp>
      <p:sp>
        <p:nvSpPr>
          <p:cNvPr id="3" name="Tijdelijke aanduiding voor inhoud 2"/>
          <p:cNvSpPr>
            <a:spLocks noGrp="1"/>
          </p:cNvSpPr>
          <p:nvPr>
            <p:ph idx="1"/>
          </p:nvPr>
        </p:nvSpPr>
        <p:spPr>
          <a:xfrm>
            <a:off x="1043608" y="2470012"/>
            <a:ext cx="6798736" cy="3444997"/>
          </a:xfrm>
        </p:spPr>
        <p:txBody>
          <a:bodyPr/>
          <a:lstStyle/>
          <a:p>
            <a:pPr eaLnBrk="1" hangingPunct="1"/>
            <a:r>
              <a:rPr lang="nl-NL" dirty="0"/>
              <a:t>Veranderingen (groot of klein) roepen vaak spanning op = draaglast</a:t>
            </a:r>
          </a:p>
          <a:p>
            <a:pPr eaLnBrk="1" hangingPunct="1"/>
            <a:r>
              <a:rPr lang="nl-NL" dirty="0"/>
              <a:t>Men kan hier doorgaans mee omgaan = draagkracht</a:t>
            </a:r>
          </a:p>
          <a:p>
            <a:pPr eaLnBrk="1" hangingPunct="1"/>
            <a:r>
              <a:rPr lang="nl-NL" dirty="0"/>
              <a:t>Evenwicht / balans is belangrijk</a:t>
            </a:r>
          </a:p>
        </p:txBody>
      </p:sp>
      <p:pic>
        <p:nvPicPr>
          <p:cNvPr id="4" name="Afbeelding 3"/>
          <p:cNvPicPr>
            <a:picLocks noChangeAspect="1"/>
          </p:cNvPicPr>
          <p:nvPr/>
        </p:nvPicPr>
        <p:blipFill>
          <a:blip r:embed="rId2"/>
          <a:srcRect/>
          <a:stretch>
            <a:fillRect/>
          </a:stretch>
        </p:blipFill>
        <p:spPr bwMode="auto">
          <a:xfrm>
            <a:off x="5364088" y="4055256"/>
            <a:ext cx="3217862" cy="2171700"/>
          </a:xfrm>
          <a:prstGeom prst="rect">
            <a:avLst/>
          </a:prstGeom>
          <a:noFill/>
          <a:ln w="9525">
            <a:noFill/>
            <a:miter lim="800000"/>
            <a:headEnd/>
            <a:tailEnd/>
          </a:ln>
        </p:spPr>
      </p:pic>
    </p:spTree>
    <p:extLst>
      <p:ext uri="{BB962C8B-B14F-4D97-AF65-F5344CB8AC3E}">
        <p14:creationId xmlns:p14="http://schemas.microsoft.com/office/powerpoint/2010/main" val="39664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Compensatie</a:t>
            </a:r>
          </a:p>
        </p:txBody>
      </p:sp>
      <p:sp>
        <p:nvSpPr>
          <p:cNvPr id="3" name="Tijdelijke aanduiding voor inhoud 2"/>
          <p:cNvSpPr>
            <a:spLocks noGrp="1"/>
          </p:cNvSpPr>
          <p:nvPr>
            <p:ph idx="1"/>
          </p:nvPr>
        </p:nvSpPr>
        <p:spPr/>
        <p:txBody>
          <a:bodyPr/>
          <a:lstStyle/>
          <a:p>
            <a:r>
              <a:rPr lang="nl-NL" dirty="0"/>
              <a:t>Na ziekte of trauma herstelt het evenwicht zich weer.</a:t>
            </a:r>
          </a:p>
          <a:p>
            <a:r>
              <a:rPr lang="nl-NL" dirty="0"/>
              <a:t>Dit kan met behulp van hulpmiddelen</a:t>
            </a:r>
          </a:p>
          <a:p>
            <a:r>
              <a:rPr lang="nl-NL" dirty="0"/>
              <a:t>Dit noemen we compensatie</a:t>
            </a:r>
          </a:p>
        </p:txBody>
      </p:sp>
    </p:spTree>
    <p:extLst>
      <p:ext uri="{BB962C8B-B14F-4D97-AF65-F5344CB8AC3E}">
        <p14:creationId xmlns:p14="http://schemas.microsoft.com/office/powerpoint/2010/main" val="59186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Decompensatie</a:t>
            </a:r>
          </a:p>
        </p:txBody>
      </p:sp>
      <p:sp>
        <p:nvSpPr>
          <p:cNvPr id="3" name="Tijdelijke aanduiding voor inhoud 2"/>
          <p:cNvSpPr>
            <a:spLocks noGrp="1"/>
          </p:cNvSpPr>
          <p:nvPr>
            <p:ph idx="1"/>
          </p:nvPr>
        </p:nvSpPr>
        <p:spPr/>
        <p:txBody>
          <a:bodyPr/>
          <a:lstStyle/>
          <a:p>
            <a:r>
              <a:rPr lang="nl-NL" dirty="0"/>
              <a:t>Wanneer compensatie onvoldoende is.</a:t>
            </a:r>
          </a:p>
          <a:p>
            <a:r>
              <a:rPr lang="nl-NL" dirty="0"/>
              <a:t>Wanneer het evenwicht blijvend verstoord is</a:t>
            </a:r>
          </a:p>
          <a:p>
            <a:r>
              <a:rPr lang="nl-NL" dirty="0"/>
              <a:t>Als er een kritieke toestand ontstaat.</a:t>
            </a:r>
          </a:p>
          <a:p>
            <a:r>
              <a:rPr lang="nl-NL" dirty="0"/>
              <a:t>Dit noemen we decompensatie</a:t>
            </a:r>
          </a:p>
          <a:p>
            <a:endParaRPr lang="nl-NL" dirty="0"/>
          </a:p>
          <a:p>
            <a:r>
              <a:rPr lang="nl-NL" dirty="0"/>
              <a:t>Dit kan op lichamelijk, psychisch en sociaal gebied voorkomen.</a:t>
            </a:r>
          </a:p>
        </p:txBody>
      </p:sp>
    </p:spTree>
    <p:extLst>
      <p:ext uri="{BB962C8B-B14F-4D97-AF65-F5344CB8AC3E}">
        <p14:creationId xmlns:p14="http://schemas.microsoft.com/office/powerpoint/2010/main" val="413315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Lichamelijke decompensatie bij: ondervoeding, uitdroging, ondervoeding, onderkoeling.</a:t>
            </a:r>
          </a:p>
          <a:p>
            <a:endParaRPr lang="nl-NL" dirty="0"/>
          </a:p>
          <a:p>
            <a:r>
              <a:rPr lang="nl-NL" dirty="0"/>
              <a:t>Psychische decompensatie bij: depressie, angst, overspannenheid, psychose. </a:t>
            </a:r>
          </a:p>
        </p:txBody>
      </p:sp>
    </p:spTree>
    <p:extLst>
      <p:ext uri="{BB962C8B-B14F-4D97-AF65-F5344CB8AC3E}">
        <p14:creationId xmlns:p14="http://schemas.microsoft.com/office/powerpoint/2010/main" val="124102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Cognitieve</a:t>
            </a:r>
            <a:r>
              <a:rPr lang="nl-NL" dirty="0">
                <a:solidFill>
                  <a:schemeClr val="tx2">
                    <a:satMod val="200000"/>
                  </a:schemeClr>
                </a:solidFill>
              </a:rPr>
              <a:t> </a:t>
            </a:r>
            <a:r>
              <a:rPr lang="nl-NL" dirty="0">
                <a:solidFill>
                  <a:schemeClr val="tx2">
                    <a:satMod val="200000"/>
                  </a:schemeClr>
                </a:solidFill>
                <a:latin typeface="Calibri" panose="020F0502020204030204" pitchFamily="34" charset="0"/>
                <a:cs typeface="Calibri" panose="020F0502020204030204" pitchFamily="34" charset="0"/>
              </a:rPr>
              <a:t>verklaring</a:t>
            </a:r>
          </a:p>
        </p:txBody>
      </p:sp>
      <p:sp>
        <p:nvSpPr>
          <p:cNvPr id="19459" name="Tijdelijke aanduiding voor inhoud 2"/>
          <p:cNvSpPr>
            <a:spLocks noGrp="1"/>
          </p:cNvSpPr>
          <p:nvPr>
            <p:ph sz="half" idx="1"/>
          </p:nvPr>
        </p:nvSpPr>
        <p:spPr/>
        <p:txBody>
          <a:bodyPr/>
          <a:lstStyle/>
          <a:p>
            <a:pPr eaLnBrk="1" hangingPunct="1"/>
            <a:r>
              <a:rPr lang="nl-NL" dirty="0">
                <a:latin typeface="Calibri" panose="020F0502020204030204" pitchFamily="34" charset="0"/>
                <a:cs typeface="Calibri" panose="020F0502020204030204" pitchFamily="34" charset="0"/>
              </a:rPr>
              <a:t>Negatief denkschema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Dysthyme stoornis</a:t>
            </a:r>
          </a:p>
        </p:txBody>
      </p:sp>
      <p:sp>
        <p:nvSpPr>
          <p:cNvPr id="20483" name="Tijdelijke aanduiding voor inhoud 2"/>
          <p:cNvSpPr>
            <a:spLocks noGrp="1"/>
          </p:cNvSpPr>
          <p:nvPr>
            <p:ph sz="half" idx="1"/>
          </p:nvPr>
        </p:nvSpPr>
        <p:spPr>
          <a:xfrm>
            <a:off x="755576" y="2492896"/>
            <a:ext cx="8218488" cy="4937125"/>
          </a:xfrm>
        </p:spPr>
        <p:txBody>
          <a:bodyPr/>
          <a:lstStyle/>
          <a:p>
            <a:pPr eaLnBrk="1" hangingPunct="1">
              <a:buClrTx/>
            </a:pPr>
            <a:r>
              <a:rPr lang="nl-NL" dirty="0">
                <a:latin typeface="Calibri" panose="020F0502020204030204" pitchFamily="34" charset="0"/>
                <a:cs typeface="Calibri" panose="020F0502020204030204" pitchFamily="34" charset="0"/>
              </a:rPr>
              <a:t> vorm van depressie waarvan de symptomen minder sterk </a:t>
            </a:r>
            <a:br>
              <a:rPr lang="nl-NL"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zijn, maar die soms jarenlang kunnen duren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9957" y="620688"/>
            <a:ext cx="6798734" cy="1303867"/>
          </a:xfrm>
        </p:spPr>
        <p:txBody>
          <a:bodyPr>
            <a:normAutofit/>
          </a:bodyPr>
          <a:lstStyle/>
          <a:p>
            <a:pPr eaLnBrk="1" fontAlgn="auto" hangingPunct="1">
              <a:spcAft>
                <a:spcPts val="0"/>
              </a:spcAft>
              <a:defRPr/>
            </a:pPr>
            <a:r>
              <a:rPr lang="nl-NL" dirty="0">
                <a:latin typeface="Calibri" panose="020F0502020204030204" pitchFamily="34" charset="0"/>
                <a:cs typeface="Calibri" panose="020F0502020204030204" pitchFamily="34" charset="0"/>
              </a:rPr>
              <a:t>Emotionele vlakheid</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21507" name="Tijdelijke aanduiding voor inhoud 2"/>
          <p:cNvSpPr>
            <a:spLocks noGrp="1"/>
          </p:cNvSpPr>
          <p:nvPr>
            <p:ph sz="half" idx="1"/>
          </p:nvPr>
        </p:nvSpPr>
        <p:spPr>
          <a:xfrm>
            <a:off x="683568" y="2492897"/>
            <a:ext cx="7545123" cy="3600400"/>
          </a:xfrm>
        </p:spPr>
        <p:txBody>
          <a:bodyPr>
            <a:normAutofit lnSpcReduction="10000"/>
          </a:bodyPr>
          <a:lstStyle/>
          <a:p>
            <a:pPr eaLnBrk="1" hangingPunct="1">
              <a:buClrTx/>
            </a:pPr>
            <a:r>
              <a:rPr lang="nl-NL" sz="2200" dirty="0">
                <a:latin typeface="Calibri" panose="020F0502020204030204" pitchFamily="34" charset="0"/>
                <a:cs typeface="Calibri" panose="020F0502020204030204" pitchFamily="34" charset="0"/>
              </a:rPr>
              <a:t>Een van de ernstigste kenmerken van een depressie = emotionele vlakheid</a:t>
            </a:r>
          </a:p>
          <a:p>
            <a:pPr eaLnBrk="1" hangingPunct="1">
              <a:buClrTx/>
            </a:pPr>
            <a:r>
              <a:rPr lang="nl-NL" sz="2200" dirty="0">
                <a:latin typeface="Calibri" panose="020F0502020204030204" pitchFamily="34" charset="0"/>
                <a:cs typeface="Calibri" panose="020F0502020204030204" pitchFamily="34" charset="0"/>
              </a:rPr>
              <a:t>De beleving van gevoelens verdwijnt gedeeltelijk of geheel.</a:t>
            </a:r>
          </a:p>
          <a:p>
            <a:pPr eaLnBrk="1" hangingPunct="1">
              <a:buClrTx/>
            </a:pPr>
            <a:r>
              <a:rPr lang="nl-NL" sz="2200" dirty="0">
                <a:latin typeface="Calibri" panose="020F0502020204030204" pitchFamily="34" charset="0"/>
                <a:cs typeface="Calibri" panose="020F0502020204030204" pitchFamily="34" charset="0"/>
              </a:rPr>
              <a:t>Vergelijkbaar met het optreden van doofheid of blindheid. </a:t>
            </a:r>
          </a:p>
          <a:p>
            <a:pPr eaLnBrk="1" hangingPunct="1">
              <a:buClrTx/>
            </a:pPr>
            <a:r>
              <a:rPr lang="nl-NL" sz="2200" dirty="0">
                <a:latin typeface="Calibri" panose="020F0502020204030204" pitchFamily="34" charset="0"/>
                <a:cs typeface="Calibri" panose="020F0502020204030204" pitchFamily="34" charset="0"/>
              </a:rPr>
              <a:t>Intensiteit van gevoelens vermindert sterk; geen beleving </a:t>
            </a:r>
            <a:br>
              <a:rPr lang="nl-NL" sz="2200" dirty="0">
                <a:latin typeface="Calibri" panose="020F0502020204030204" pitchFamily="34" charset="0"/>
                <a:cs typeface="Calibri" panose="020F0502020204030204" pitchFamily="34" charset="0"/>
              </a:rPr>
            </a:br>
            <a:r>
              <a:rPr lang="nl-NL" sz="2200" dirty="0">
                <a:latin typeface="Calibri" panose="020F0502020204030204" pitchFamily="34" charset="0"/>
                <a:cs typeface="Calibri" panose="020F0502020204030204" pitchFamily="34" charset="0"/>
              </a:rPr>
              <a:t>meer van plezier, blijheid, genoegen, geluk, ook geen beleving van verdriet. </a:t>
            </a:r>
          </a:p>
          <a:p>
            <a:pPr eaLnBrk="1" hangingPunct="1">
              <a:buClrTx/>
            </a:pPr>
            <a:r>
              <a:rPr lang="nl-NL" sz="2200" dirty="0">
                <a:latin typeface="Calibri" panose="020F0502020204030204" pitchFamily="34" charset="0"/>
                <a:cs typeface="Calibri" panose="020F0502020204030204" pitchFamily="34" charset="0"/>
              </a:rPr>
              <a:t>Met het ontbreken van deze gevoelens verdwijnt ook de zin van het leven.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4" y="548680"/>
            <a:ext cx="6798734" cy="1303867"/>
          </a:xfrm>
        </p:spPr>
        <p:txBody>
          <a:bodyPr/>
          <a:lstStyle/>
          <a:p>
            <a:r>
              <a:rPr lang="nl-NL" dirty="0">
                <a:latin typeface="Calibri" panose="020F0502020204030204" pitchFamily="34" charset="0"/>
                <a:cs typeface="Calibri" panose="020F0502020204030204" pitchFamily="34" charset="0"/>
              </a:rPr>
              <a:t>Cijfers</a:t>
            </a:r>
          </a:p>
        </p:txBody>
      </p:sp>
      <p:sp>
        <p:nvSpPr>
          <p:cNvPr id="3" name="Tijdelijke aanduiding voor inhoud 2"/>
          <p:cNvSpPr>
            <a:spLocks noGrp="1"/>
          </p:cNvSpPr>
          <p:nvPr>
            <p:ph idx="1"/>
          </p:nvPr>
        </p:nvSpPr>
        <p:spPr/>
        <p:txBody>
          <a:bodyPr>
            <a:normAutofit fontScale="85000" lnSpcReduction="20000"/>
          </a:bodyPr>
          <a:lstStyle/>
          <a:p>
            <a:r>
              <a:rPr lang="nl-NL" dirty="0">
                <a:latin typeface="Calibri" panose="020F0502020204030204" pitchFamily="34" charset="0"/>
                <a:cs typeface="Calibri" panose="020F0502020204030204" pitchFamily="34" charset="0"/>
              </a:rPr>
              <a:t>546.500 volwassenen per jaar maken een depressieve episode door.</a:t>
            </a:r>
          </a:p>
          <a:p>
            <a:r>
              <a:rPr lang="nl-NL" dirty="0">
                <a:latin typeface="Calibri" panose="020F0502020204030204" pitchFamily="34" charset="0"/>
                <a:cs typeface="Calibri" panose="020F0502020204030204" pitchFamily="34" charset="0"/>
              </a:rPr>
              <a:t>Jaarlijks krijgen zo’n 135.600 volwassenen voor het eerst een depressie </a:t>
            </a:r>
          </a:p>
          <a:p>
            <a:r>
              <a:rPr lang="nl-NL" dirty="0">
                <a:latin typeface="Calibri" panose="020F0502020204030204" pitchFamily="34" charset="0"/>
                <a:cs typeface="Calibri" panose="020F0502020204030204" pitchFamily="34" charset="0"/>
              </a:rPr>
              <a:t>Inclusief jongeren en ouderen hebben naar schatting bijna 800.000 mensen een stemmingsstoornis.</a:t>
            </a:r>
          </a:p>
          <a:p>
            <a:r>
              <a:rPr lang="nl-NL" dirty="0">
                <a:latin typeface="Calibri" panose="020F0502020204030204" pitchFamily="34" charset="0"/>
                <a:cs typeface="Calibri" panose="020F0502020204030204" pitchFamily="34" charset="0"/>
              </a:rPr>
              <a:t>Circa 13 procent van de Nederlandse moeders krijgt te maken met een postpartum depressie, die tot 12 maanden na de geboorte kan ontstaan.</a:t>
            </a:r>
          </a:p>
          <a:p>
            <a:r>
              <a:rPr lang="nl-NL" dirty="0">
                <a:latin typeface="Calibri" panose="020F0502020204030204" pitchFamily="34" charset="0"/>
                <a:cs typeface="Calibri" panose="020F0502020204030204" pitchFamily="34" charset="0"/>
              </a:rPr>
              <a:t>Van de kinderen met depressieve ouders ontwikkelt 40 procent een depressie voor het 18e jaar.</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8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nl-NL" dirty="0">
                <a:latin typeface="Calibri" panose="020F0502020204030204" pitchFamily="34" charset="0"/>
                <a:cs typeface="Calibri" panose="020F0502020204030204" pitchFamily="34" charset="0"/>
              </a:rPr>
              <a:t>Omgaan met depressieve cliënt.</a:t>
            </a:r>
          </a:p>
        </p:txBody>
      </p:sp>
      <p:sp>
        <p:nvSpPr>
          <p:cNvPr id="22531" name="Tijdelijke aanduiding voor inhoud 2"/>
          <p:cNvSpPr>
            <a:spLocks noGrp="1"/>
          </p:cNvSpPr>
          <p:nvPr>
            <p:ph sz="half" idx="1"/>
          </p:nvPr>
        </p:nvSpPr>
        <p:spPr>
          <a:xfrm>
            <a:off x="827584" y="2420889"/>
            <a:ext cx="7776864" cy="3672408"/>
          </a:xfrm>
        </p:spPr>
        <p:txBody>
          <a:bodyPr>
            <a:normAutofit/>
          </a:bodyPr>
          <a:lstStyle/>
          <a:p>
            <a:pPr eaLnBrk="1" hangingPunct="1"/>
            <a:r>
              <a:rPr lang="nl-NL" dirty="0">
                <a:latin typeface="Calibri" panose="020F0502020204030204" pitchFamily="34" charset="0"/>
                <a:cs typeface="Calibri" panose="020F0502020204030204" pitchFamily="34" charset="0"/>
              </a:rPr>
              <a:t>Hoop en positieve dingen worden niet gezien in de beleving van iemand die depressief is.</a:t>
            </a:r>
          </a:p>
          <a:p>
            <a:pPr eaLnBrk="1" hangingPunct="1"/>
            <a:r>
              <a:rPr lang="nl-NL" dirty="0">
                <a:latin typeface="Calibri" panose="020F0502020204030204" pitchFamily="34" charset="0"/>
                <a:cs typeface="Calibri" panose="020F0502020204030204" pitchFamily="34" charset="0"/>
              </a:rPr>
              <a:t>Omgeving heeft soms zo weinig vat op iemand die depressief is </a:t>
            </a:r>
            <a:r>
              <a:rPr lang="nl-NL" dirty="0">
                <a:latin typeface="Calibri" panose="020F0502020204030204" pitchFamily="34" charset="0"/>
                <a:cs typeface="Calibri" panose="020F0502020204030204" pitchFamily="34" charset="0"/>
                <a:sym typeface="Wingdings" pitchFamily="2" charset="2"/>
              </a:rPr>
              <a:t> deze</a:t>
            </a:r>
            <a:r>
              <a:rPr lang="nl-NL" dirty="0">
                <a:latin typeface="Calibri" panose="020F0502020204030204" pitchFamily="34" charset="0"/>
                <a:cs typeface="Calibri" panose="020F0502020204030204" pitchFamily="34" charset="0"/>
              </a:rPr>
              <a:t> kan niet gedwongen worden om positieve dingen te zien</a:t>
            </a:r>
          </a:p>
          <a:p>
            <a:pPr eaLnBrk="1" hangingPunct="1"/>
            <a:r>
              <a:rPr lang="nl-NL" dirty="0">
                <a:latin typeface="Calibri" panose="020F0502020204030204" pitchFamily="34" charset="0"/>
                <a:cs typeface="Calibri" panose="020F0502020204030204" pitchFamily="34" charset="0"/>
              </a:rPr>
              <a:t>Beter is het om de problemen te bespreken en waar mogelijk op te lossen</a:t>
            </a:r>
          </a:p>
          <a:p>
            <a:pPr eaLnBrk="1" hangingPunct="1"/>
            <a:endParaRPr lang="nl-NL"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393445" y="548680"/>
            <a:ext cx="6798734" cy="1303867"/>
          </a:xfrm>
        </p:spPr>
        <p:txBody>
          <a:bodyPr/>
          <a:lstStyle/>
          <a:p>
            <a:pPr eaLnBrk="1" hangingPunct="1"/>
            <a:r>
              <a:rPr lang="nl-NL" dirty="0">
                <a:latin typeface="Calibri" panose="020F0502020204030204" pitchFamily="34" charset="0"/>
                <a:cs typeface="Calibri" panose="020F0502020204030204" pitchFamily="34" charset="0"/>
              </a:rPr>
              <a:t>Beeld</a:t>
            </a:r>
          </a:p>
        </p:txBody>
      </p:sp>
      <p:sp>
        <p:nvSpPr>
          <p:cNvPr id="23555" name="Tijdelijke aanduiding voor inhoud 2"/>
          <p:cNvSpPr>
            <a:spLocks noGrp="1"/>
          </p:cNvSpPr>
          <p:nvPr>
            <p:ph sz="half" idx="1"/>
          </p:nvPr>
        </p:nvSpPr>
        <p:spPr>
          <a:xfrm>
            <a:off x="683568" y="2420888"/>
            <a:ext cx="7776864" cy="3600400"/>
          </a:xfrm>
        </p:spPr>
        <p:txBody>
          <a:bodyPr>
            <a:normAutofit/>
          </a:bodyPr>
          <a:lstStyle/>
          <a:p>
            <a:pPr eaLnBrk="1" hangingPunct="1">
              <a:buClrTx/>
            </a:pPr>
            <a:r>
              <a:rPr lang="nl-NL" sz="2200" dirty="0">
                <a:latin typeface="Calibri" panose="020F0502020204030204" pitchFamily="34" charset="0"/>
                <a:cs typeface="Calibri" panose="020F0502020204030204" pitchFamily="34" charset="0"/>
              </a:rPr>
              <a:t>Patiënt verliest de werkelijkheid uit het oog</a:t>
            </a:r>
          </a:p>
          <a:p>
            <a:pPr eaLnBrk="1" hangingPunct="1">
              <a:buClrTx/>
            </a:pPr>
            <a:r>
              <a:rPr lang="nl-NL" sz="2200" dirty="0">
                <a:latin typeface="Calibri" panose="020F0502020204030204" pitchFamily="34" charset="0"/>
                <a:cs typeface="Calibri" panose="020F0502020204030204" pitchFamily="34" charset="0"/>
              </a:rPr>
              <a:t>Hij ziet het leven somber in</a:t>
            </a:r>
          </a:p>
          <a:p>
            <a:pPr eaLnBrk="1" hangingPunct="1">
              <a:buClrTx/>
            </a:pPr>
            <a:r>
              <a:rPr lang="nl-NL" sz="2200" dirty="0">
                <a:latin typeface="Calibri" panose="020F0502020204030204" pitchFamily="34" charset="0"/>
                <a:cs typeface="Calibri" panose="020F0502020204030204" pitchFamily="34" charset="0"/>
              </a:rPr>
              <a:t>Hij ziet de dingen niet zoals die over het algemeen worden gezien.</a:t>
            </a:r>
          </a:p>
          <a:p>
            <a:pPr eaLnBrk="1" hangingPunct="1">
              <a:buClrTx/>
            </a:pPr>
            <a:r>
              <a:rPr lang="nl-NL" sz="2200" dirty="0">
                <a:latin typeface="Calibri" panose="020F0502020204030204" pitchFamily="34" charset="0"/>
                <a:cs typeface="Calibri" panose="020F0502020204030204" pitchFamily="34" charset="0"/>
              </a:rPr>
              <a:t>Vanuit onbegrip is hij totaal alleen in zijn grote onmacht en hulpeloosheid</a:t>
            </a:r>
          </a:p>
          <a:p>
            <a:pPr eaLnBrk="1" hangingPunct="1">
              <a:buClrTx/>
            </a:pPr>
            <a:r>
              <a:rPr lang="nl-NL" sz="2200" dirty="0">
                <a:latin typeface="Calibri" panose="020F0502020204030204" pitchFamily="34" charset="0"/>
                <a:cs typeface="Calibri" panose="020F0502020204030204" pitchFamily="34" charset="0"/>
              </a:rPr>
              <a:t>Het wordt gevaarlijk als hij weer enigszins in staat is bewust te handelen, want dan bestaat er een groot gevaar voor zelfmoord</a:t>
            </a:r>
            <a:r>
              <a:rPr lang="nl-NL" dirty="0">
                <a:latin typeface="Calibri" panose="020F0502020204030204" pitchFamily="34" charset="0"/>
                <a:cs typeface="Calibri" panose="020F050202020403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1176865" y="548680"/>
            <a:ext cx="6798734" cy="1303867"/>
          </a:xfrm>
        </p:spPr>
        <p:txBody>
          <a:bodyPr/>
          <a:lstStyle/>
          <a:p>
            <a:pPr eaLnBrk="1" hangingPunct="1"/>
            <a:r>
              <a:rPr lang="nl-NL" dirty="0">
                <a:latin typeface="Calibri" panose="020F0502020204030204" pitchFamily="34" charset="0"/>
                <a:cs typeface="Calibri" panose="020F0502020204030204" pitchFamily="34" charset="0"/>
              </a:rPr>
              <a:t>Behandeling</a:t>
            </a:r>
          </a:p>
        </p:txBody>
      </p:sp>
      <p:sp>
        <p:nvSpPr>
          <p:cNvPr id="24579" name="Tijdelijke aanduiding voor inhoud 2"/>
          <p:cNvSpPr>
            <a:spLocks noGrp="1"/>
          </p:cNvSpPr>
          <p:nvPr>
            <p:ph sz="half" idx="1"/>
          </p:nvPr>
        </p:nvSpPr>
        <p:spPr>
          <a:xfrm>
            <a:off x="430477" y="2348881"/>
            <a:ext cx="7885940" cy="3816424"/>
          </a:xfrm>
        </p:spPr>
        <p:txBody>
          <a:bodyPr>
            <a:normAutofit/>
          </a:bodyPr>
          <a:lstStyle/>
          <a:p>
            <a:pPr eaLnBrk="1" hangingPunct="1">
              <a:buClrTx/>
            </a:pPr>
            <a:r>
              <a:rPr lang="nl-NL" sz="2200" dirty="0">
                <a:latin typeface="Calibri" panose="020F0502020204030204" pitchFamily="34" charset="0"/>
                <a:cs typeface="Calibri" panose="020F0502020204030204" pitchFamily="34" charset="0"/>
              </a:rPr>
              <a:t>Cognitieve gedragstherapie (CGT) </a:t>
            </a:r>
          </a:p>
          <a:p>
            <a:pPr lvl="1">
              <a:buClrTx/>
            </a:pPr>
            <a:r>
              <a:rPr lang="nl-NL" sz="2200" dirty="0">
                <a:latin typeface="Calibri" panose="020F0502020204030204" pitchFamily="34" charset="0"/>
                <a:cs typeface="Calibri" panose="020F0502020204030204" pitchFamily="34" charset="0"/>
              </a:rPr>
              <a:t>leert depressieve patiënten dat hun gedachten vaak onrealistisch en disfunctioneel zijn. </a:t>
            </a:r>
          </a:p>
          <a:p>
            <a:pPr lvl="1" eaLnBrk="1" hangingPunct="1">
              <a:buClrTx/>
            </a:pPr>
            <a:r>
              <a:rPr lang="nl-NL" sz="2200" dirty="0">
                <a:latin typeface="Calibri" panose="020F0502020204030204" pitchFamily="34" charset="0"/>
                <a:cs typeface="Calibri" panose="020F0502020204030204" pitchFamily="34" charset="0"/>
              </a:rPr>
              <a:t>Onderdeel van de behandeling kan zijn: de patiënten zich actiever te laten gedragen en positiever te laten denken om zo de neerwaartse spiraal van depressief terugtrekgedrag en sombere gedachten over zichzelf, de toekomst en de wereld te doorbreken</a:t>
            </a:r>
          </a:p>
          <a:p>
            <a:pPr lvl="1" eaLnBrk="1" hangingPunct="1">
              <a:buClrTx/>
            </a:pPr>
            <a:r>
              <a:rPr lang="nl-NL" sz="2200" dirty="0">
                <a:latin typeface="Calibri" panose="020F0502020204030204" pitchFamily="34" charset="0"/>
                <a:cs typeface="Calibri" panose="020F0502020204030204" pitchFamily="34" charset="0"/>
              </a:rPr>
              <a:t>met name effectief bij niet-chronische depressies</a:t>
            </a:r>
          </a:p>
          <a:p>
            <a:pPr lvl="1" eaLnBrk="1" hangingPunct="1"/>
            <a:endParaRPr lang="nl-NL" sz="22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nl-NL" dirty="0">
                <a:latin typeface="Calibri" panose="020F0502020204030204" pitchFamily="34" charset="0"/>
                <a:cs typeface="Calibri" panose="020F0502020204030204" pitchFamily="34" charset="0"/>
              </a:rPr>
              <a:t>Behandeling</a:t>
            </a:r>
          </a:p>
        </p:txBody>
      </p:sp>
      <p:sp>
        <p:nvSpPr>
          <p:cNvPr id="25603" name="Tijdelijke aanduiding voor inhoud 2"/>
          <p:cNvSpPr>
            <a:spLocks noGrp="1"/>
          </p:cNvSpPr>
          <p:nvPr>
            <p:ph sz="half" idx="1"/>
          </p:nvPr>
        </p:nvSpPr>
        <p:spPr>
          <a:xfrm>
            <a:off x="1176866" y="2708920"/>
            <a:ext cx="7704856" cy="3744416"/>
          </a:xfrm>
        </p:spPr>
        <p:txBody>
          <a:bodyPr>
            <a:normAutofit lnSpcReduction="10000"/>
          </a:bodyPr>
          <a:lstStyle/>
          <a:p>
            <a:r>
              <a:rPr lang="nl-NL" sz="2200" dirty="0">
                <a:latin typeface="Calibri" panose="020F0502020204030204" pitchFamily="34" charset="0"/>
                <a:cs typeface="Calibri" panose="020F0502020204030204" pitchFamily="34" charset="0"/>
                <a:hlinkClick r:id="rId2"/>
              </a:rPr>
              <a:t>https://www.rtvnoord.nl/nieuws/206118/Raadsel-van-succesvolle-behandeling-met-elektrotherapie-opgelost</a:t>
            </a:r>
            <a:r>
              <a:rPr lang="nl-NL" sz="2200" dirty="0">
                <a:latin typeface="Calibri" panose="020F0502020204030204" pitchFamily="34" charset="0"/>
                <a:cs typeface="Calibri" panose="020F0502020204030204" pitchFamily="34" charset="0"/>
              </a:rPr>
              <a:t> </a:t>
            </a:r>
          </a:p>
          <a:p>
            <a:pPr eaLnBrk="1" hangingPunct="1"/>
            <a:r>
              <a:rPr lang="nl-NL" sz="2200" dirty="0">
                <a:latin typeface="Calibri" panose="020F0502020204030204" pitchFamily="34" charset="0"/>
                <a:cs typeface="Calibri" panose="020F0502020204030204" pitchFamily="34" charset="0"/>
              </a:rPr>
              <a:t>Elektroconvulsietherapie (ECT) is de meest effectieve behandeling van depressie, ook als deze gepaard gaat met </a:t>
            </a:r>
            <a:r>
              <a:rPr lang="nl-NL" sz="2200" dirty="0">
                <a:latin typeface="Calibri" panose="020F0502020204030204" pitchFamily="34" charset="0"/>
                <a:cs typeface="Calibri" panose="020F0502020204030204" pitchFamily="34" charset="0"/>
                <a:hlinkClick r:id="rId3" tooltip="Psychose"/>
              </a:rPr>
              <a:t>psychotische</a:t>
            </a:r>
            <a:r>
              <a:rPr lang="nl-NL" sz="2200" dirty="0">
                <a:latin typeface="Calibri" panose="020F0502020204030204" pitchFamily="34" charset="0"/>
                <a:cs typeface="Calibri" panose="020F0502020204030204" pitchFamily="34" charset="0"/>
              </a:rPr>
              <a:t> symptomen zoals </a:t>
            </a:r>
            <a:r>
              <a:rPr lang="nl-NL" sz="2200" dirty="0">
                <a:latin typeface="Calibri" panose="020F0502020204030204" pitchFamily="34" charset="0"/>
                <a:cs typeface="Calibri" panose="020F0502020204030204" pitchFamily="34" charset="0"/>
                <a:hlinkClick r:id="rId4" tooltip="Hallucinatie"/>
              </a:rPr>
              <a:t>hallucinaties</a:t>
            </a:r>
            <a:r>
              <a:rPr lang="nl-NL" sz="2200" dirty="0">
                <a:latin typeface="Calibri" panose="020F0502020204030204" pitchFamily="34" charset="0"/>
                <a:cs typeface="Calibri" panose="020F0502020204030204" pitchFamily="34" charset="0"/>
              </a:rPr>
              <a:t>. </a:t>
            </a:r>
          </a:p>
          <a:p>
            <a:pPr eaLnBrk="1" hangingPunct="1"/>
            <a:r>
              <a:rPr lang="nl-NL" sz="2200" dirty="0">
                <a:latin typeface="Calibri" panose="020F0502020204030204" pitchFamily="34" charset="0"/>
                <a:cs typeface="Calibri" panose="020F0502020204030204" pitchFamily="34" charset="0"/>
              </a:rPr>
              <a:t>ECT wordt vrijwel alleen gebruikt in situaties waarbij behandeling met antidepressiva en psychotherapie niet werkzaam zijn.</a:t>
            </a:r>
          </a:p>
          <a:p>
            <a:pPr eaLnBrk="1" hangingPunct="1"/>
            <a:r>
              <a:rPr lang="nl-NL" sz="2200" dirty="0">
                <a:latin typeface="Calibri" panose="020F0502020204030204" pitchFamily="34" charset="0"/>
                <a:cs typeface="Calibri" panose="020F0502020204030204" pitchFamily="34" charset="0"/>
              </a:rPr>
              <a:t>ECT kan geheugenverlies veroorzaken en wordt mede hierom slechts gebruikt ter behandeling van de zwaarste gevallen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1185370" y="692696"/>
            <a:ext cx="6798734" cy="1303867"/>
          </a:xfrm>
        </p:spPr>
        <p:txBody>
          <a:bodyPr/>
          <a:lstStyle/>
          <a:p>
            <a:pPr eaLnBrk="1" hangingPunct="1"/>
            <a:r>
              <a:rPr lang="nl-NL" dirty="0">
                <a:latin typeface="Calibri" panose="020F0502020204030204" pitchFamily="34" charset="0"/>
                <a:cs typeface="Calibri" panose="020F0502020204030204" pitchFamily="34" charset="0"/>
              </a:rPr>
              <a:t>Antidepressiva</a:t>
            </a:r>
          </a:p>
        </p:txBody>
      </p:sp>
      <p:sp>
        <p:nvSpPr>
          <p:cNvPr id="26627" name="Tijdelijke aanduiding voor inhoud 2"/>
          <p:cNvSpPr>
            <a:spLocks noGrp="1"/>
          </p:cNvSpPr>
          <p:nvPr>
            <p:ph sz="half" idx="1"/>
          </p:nvPr>
        </p:nvSpPr>
        <p:spPr>
          <a:xfrm>
            <a:off x="781050" y="2420889"/>
            <a:ext cx="7607374" cy="3672408"/>
          </a:xfrm>
        </p:spPr>
        <p:txBody>
          <a:bodyPr/>
          <a:lstStyle/>
          <a:p>
            <a:pPr eaLnBrk="1" hangingPunct="1"/>
            <a:r>
              <a:rPr lang="nl-NL" dirty="0">
                <a:latin typeface="Calibri" panose="020F0502020204030204" pitchFamily="34" charset="0"/>
                <a:cs typeface="Calibri" panose="020F0502020204030204" pitchFamily="34" charset="0"/>
              </a:rPr>
              <a:t>De natuurlijke balans tussen bepaalde stoffen in de hersenen wordt hersteld</a:t>
            </a:r>
          </a:p>
          <a:p>
            <a:pPr eaLnBrk="1" hangingPunct="1"/>
            <a:r>
              <a:rPr lang="nl-NL" dirty="0">
                <a:latin typeface="Calibri" panose="020F0502020204030204" pitchFamily="34" charset="0"/>
                <a:cs typeface="Calibri" panose="020F0502020204030204" pitchFamily="34" charset="0"/>
              </a:rPr>
              <a:t>Daardoor ontstaat een nieuw chemisch evenwicht en </a:t>
            </a:r>
            <a:br>
              <a:rPr lang="nl-NL"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stabiliseren de klachten meestal</a:t>
            </a:r>
          </a:p>
          <a:p>
            <a:pPr eaLnBrk="1" hangingPunct="1"/>
            <a:r>
              <a:rPr lang="nl-NL" dirty="0">
                <a:latin typeface="Calibri" panose="020F0502020204030204" pitchFamily="34" charset="0"/>
                <a:cs typeface="Calibri" panose="020F0502020204030204" pitchFamily="34" charset="0"/>
              </a:rPr>
              <a:t>Het gaat daarbij om neurotransmitters, met name de stof serotonine.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127922111"/>
              </p:ext>
            </p:extLst>
          </p:nvPr>
        </p:nvGraphicFramePr>
        <p:xfrm>
          <a:off x="970672" y="1433517"/>
          <a:ext cx="7121769" cy="4602480"/>
        </p:xfrm>
        <a:graphic>
          <a:graphicData uri="http://schemas.openxmlformats.org/drawingml/2006/table">
            <a:tbl>
              <a:tblPr firstRow="1" firstCol="1" bandRow="1" bandCol="1">
                <a:tableStyleId>{5C22544A-7EE6-4342-B048-85BDC9FD1C3A}</a:tableStyleId>
              </a:tblPr>
              <a:tblGrid>
                <a:gridCol w="3520484">
                  <a:extLst>
                    <a:ext uri="{9D8B030D-6E8A-4147-A177-3AD203B41FA5}">
                      <a16:colId xmlns:a16="http://schemas.microsoft.com/office/drawing/2014/main" val="1910118888"/>
                    </a:ext>
                  </a:extLst>
                </a:gridCol>
                <a:gridCol w="3601285">
                  <a:extLst>
                    <a:ext uri="{9D8B030D-6E8A-4147-A177-3AD203B41FA5}">
                      <a16:colId xmlns:a16="http://schemas.microsoft.com/office/drawing/2014/main" val="3215989117"/>
                    </a:ext>
                  </a:extLst>
                </a:gridCol>
              </a:tblGrid>
              <a:tr h="4434840">
                <a:tc>
                  <a:txBody>
                    <a:bodyPr/>
                    <a:lstStyle/>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Emotioneel</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800" spc="-10" dirty="0">
                          <a:solidFill>
                            <a:schemeClr val="tx1"/>
                          </a:solidFill>
                          <a:effectLst/>
                        </a:rPr>
                        <a:t>     </a:t>
                      </a:r>
                      <a:r>
                        <a:rPr lang="nl-NL" sz="1100" spc="-10" dirty="0">
                          <a:solidFill>
                            <a:schemeClr val="tx1"/>
                          </a:solidFill>
                          <a:effectLst/>
                          <a:latin typeface="Bookman Old Style" panose="02050604050505020204" pitchFamily="18" charset="0"/>
                        </a:rPr>
                        <a:t>Somber</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Pessimistisch</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lusteloos</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Cognitief</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negatief zelfbeeld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neiging tot zelfverwijt</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gebrekkig probleembesef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vertraagd denken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besluiteloosheid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concentratieproblemen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Gedragsmatig</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inactief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teruggetrokken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vertraagde bewegingen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huilen en huilbuien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verminderde spraakzaamheid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Lichamelijk</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vaak tal van klachten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vermoeidheid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te veel of te weinig slapen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weinig of geen zin in </a:t>
                      </a:r>
                      <a:r>
                        <a:rPr lang="nl-NL" sz="1100" spc="-10" dirty="0" err="1">
                          <a:solidFill>
                            <a:schemeClr val="tx1"/>
                          </a:solidFill>
                          <a:effectLst/>
                          <a:latin typeface="Bookman Old Style" panose="02050604050505020204" pitchFamily="18" charset="0"/>
                        </a:rPr>
                        <a:t>sex</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9417" marR="29417" marT="0" marB="0"/>
                </a:tc>
                <a:tc>
                  <a:txBody>
                    <a:bodyPr/>
                    <a:lstStyle/>
                    <a:p>
                      <a:pPr>
                        <a:spcAft>
                          <a:spcPts val="0"/>
                        </a:spcAft>
                        <a:tabLst>
                          <a:tab pos="-914400" algn="l"/>
                          <a:tab pos="-457200" algn="l"/>
                        </a:tabLst>
                      </a:pPr>
                      <a:r>
                        <a:rPr lang="nl-NL" sz="800" spc="-10" dirty="0">
                          <a:solidFill>
                            <a:schemeClr val="tx1"/>
                          </a:solidFill>
                          <a:effectLst/>
                        </a:rPr>
                        <a:t> </a:t>
                      </a:r>
                      <a:endParaRPr lang="nl-NL" sz="800" dirty="0">
                        <a:solidFill>
                          <a:schemeClr val="tx1"/>
                        </a:solidFill>
                        <a:effectLst/>
                      </a:endParaRPr>
                    </a:p>
                    <a:p>
                      <a:pPr>
                        <a:spcAft>
                          <a:spcPts val="0"/>
                        </a:spcAft>
                        <a:tabLst>
                          <a:tab pos="-914400" algn="l"/>
                          <a:tab pos="-457200" algn="l"/>
                        </a:tabLst>
                      </a:pPr>
                      <a:r>
                        <a:rPr lang="nl-NL" sz="800" spc="-10" dirty="0">
                          <a:solidFill>
                            <a:schemeClr val="tx1"/>
                          </a:solidFill>
                          <a:effectLst/>
                        </a:rPr>
                        <a:t>                 </a:t>
                      </a:r>
                    </a:p>
                    <a:p>
                      <a:pPr>
                        <a:spcAft>
                          <a:spcPts val="0"/>
                        </a:spcAft>
                        <a:tabLst>
                          <a:tab pos="-914400" algn="l"/>
                          <a:tab pos="-457200" algn="l"/>
                        </a:tabLst>
                      </a:pPr>
                      <a:r>
                        <a:rPr lang="nl-NL" sz="800" spc="-10" dirty="0">
                          <a:solidFill>
                            <a:schemeClr val="tx1"/>
                          </a:solidFill>
                          <a:effectLst/>
                          <a:latin typeface="Bookman Old Style" panose="02050604050505020204" pitchFamily="18" charset="0"/>
                        </a:rPr>
                        <a:t>              </a:t>
                      </a:r>
                      <a:r>
                        <a:rPr lang="nl-NL" sz="1100" spc="-10" dirty="0">
                          <a:solidFill>
                            <a:schemeClr val="tx1"/>
                          </a:solidFill>
                          <a:effectLst/>
                          <a:latin typeface="Bookman Old Style" panose="02050604050505020204" pitchFamily="18" charset="0"/>
                        </a:rPr>
                        <a:t>opgewekt</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optimistisch</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energiek</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positief zelfbeeld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neiging anderen te verwijten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ontbrekend probleembesef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versneld denken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impulsieve, onbezonnen beslissingen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concentratieproblemen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overactief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ongeremd contact zoeken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gejaagde bewegingen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overdreven lachen en grappen maken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verhoogde spraakzaamheid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geen lichamelijke klachten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onvermoeibaarheid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te weinig slapen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verhoogde seksuele activiteit</a:t>
                      </a:r>
                      <a:endParaRPr lang="nl-NL" sz="11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9417" marR="29417" marT="0" marB="0"/>
                </a:tc>
                <a:extLst>
                  <a:ext uri="{0D108BD9-81ED-4DB2-BD59-A6C34878D82A}">
                    <a16:rowId xmlns:a16="http://schemas.microsoft.com/office/drawing/2014/main" val="314123"/>
                  </a:ext>
                </a:extLst>
              </a:tr>
            </a:tbl>
          </a:graphicData>
        </a:graphic>
      </p:graphicFrame>
      <p:sp>
        <p:nvSpPr>
          <p:cNvPr id="4" name="Rectangle 1"/>
          <p:cNvSpPr>
            <a:spLocks noGrp="1" noChangeArrowheads="1"/>
          </p:cNvSpPr>
          <p:nvPr>
            <p:ph type="title"/>
          </p:nvPr>
        </p:nvSpPr>
        <p:spPr bwMode="auto">
          <a:xfrm>
            <a:off x="497828" y="782340"/>
            <a:ext cx="677974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spAutoFit/>
          </a:bodyPr>
          <a:lstStyle>
            <a:lvl1pPr eaLnBrk="0" hangingPunct="0">
              <a:tabLst>
                <a:tab pos="-914400" algn="l"/>
                <a:tab pos="-457200" algn="l"/>
              </a:tabLst>
              <a:defRPr>
                <a:solidFill>
                  <a:schemeClr val="tx1"/>
                </a:solidFill>
                <a:latin typeface="Arial" panose="020B0604020202020204" pitchFamily="34" charset="0"/>
              </a:defRPr>
            </a:lvl1pPr>
            <a:lvl2pPr eaLnBrk="0" hangingPunct="0">
              <a:tabLst>
                <a:tab pos="-914400" algn="l"/>
                <a:tab pos="-457200" algn="l"/>
              </a:tabLst>
              <a:defRPr>
                <a:solidFill>
                  <a:schemeClr val="tx1"/>
                </a:solidFill>
                <a:latin typeface="Arial" panose="020B0604020202020204" pitchFamily="34" charset="0"/>
              </a:defRPr>
            </a:lvl2pPr>
            <a:lvl3pPr eaLnBrk="0" hangingPunct="0">
              <a:tabLst>
                <a:tab pos="-914400" algn="l"/>
                <a:tab pos="-457200" algn="l"/>
              </a:tabLst>
              <a:defRPr>
                <a:solidFill>
                  <a:schemeClr val="tx1"/>
                </a:solidFill>
                <a:latin typeface="Arial" panose="020B0604020202020204" pitchFamily="34" charset="0"/>
              </a:defRPr>
            </a:lvl3pPr>
            <a:lvl4pPr eaLnBrk="0" hangingPunct="0">
              <a:tabLst>
                <a:tab pos="-914400" algn="l"/>
                <a:tab pos="-457200" algn="l"/>
              </a:tabLst>
              <a:defRPr>
                <a:solidFill>
                  <a:schemeClr val="tx1"/>
                </a:solidFill>
                <a:latin typeface="Arial" panose="020B0604020202020204" pitchFamily="34" charset="0"/>
              </a:defRPr>
            </a:lvl4pPr>
            <a:lvl5pPr eaLnBrk="0" hangingPunct="0">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algn="l" defTabSz="685800" fontAlgn="base">
              <a:spcAft>
                <a:spcPct val="0"/>
              </a:spcAft>
              <a:tabLst>
                <a:tab pos="-685800" algn="l"/>
                <a:tab pos="-342900" algn="l"/>
              </a:tabLst>
            </a:pPr>
            <a:r>
              <a:rPr lang="nl-NL" altLang="nl-NL" sz="1800" dirty="0">
                <a:ln>
                  <a:noFill/>
                </a:ln>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Depressie		</a:t>
            </a:r>
            <a:r>
              <a:rPr lang="nl-NL" altLang="nl-NL" b="1" dirty="0">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Manie</a:t>
            </a:r>
            <a:endParaRPr kumimoji="0" lang="nl-NL" altLang="nl-NL" b="0" i="0" u="none" strike="noStrike" cap="none" normalizeH="0" baseline="0" dirty="0">
              <a:ln>
                <a:noFill/>
              </a:ln>
              <a:solidFill>
                <a:schemeClr val="tx1"/>
              </a:solidFill>
              <a:effectLst/>
              <a:latin typeface="Bookman Old Style" panose="02050604050505020204" pitchFamily="18" charset="0"/>
            </a:endParaRPr>
          </a:p>
          <a:p>
            <a:pPr algn="l" defTabSz="685800" fontAlgn="base">
              <a:spcAft>
                <a:spcPct val="0"/>
              </a:spcAft>
              <a:tabLst>
                <a:tab pos="-685800" algn="l"/>
                <a:tab pos="-342900" algn="l"/>
              </a:tabLst>
            </a:pPr>
            <a:endParaRPr lang="nl-NL" altLang="nl-NL" sz="1350" dirty="0">
              <a:ln>
                <a:noFill/>
              </a:ln>
            </a:endParaRPr>
          </a:p>
        </p:txBody>
      </p:sp>
    </p:spTree>
    <p:extLst>
      <p:ext uri="{BB962C8B-B14F-4D97-AF65-F5344CB8AC3E}">
        <p14:creationId xmlns:p14="http://schemas.microsoft.com/office/powerpoint/2010/main" val="362003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6" name="Tijdelijke aanduiding voor inhoud 5"/>
          <p:cNvSpPr>
            <a:spLocks noGrp="1"/>
          </p:cNvSpPr>
          <p:nvPr>
            <p:ph sz="half" idx="1"/>
          </p:nvPr>
        </p:nvSpPr>
        <p:spPr/>
        <p:txBody>
          <a:bodyPr/>
          <a:lstStyle/>
          <a:p>
            <a:endParaRPr lang="nl-NL" dirty="0"/>
          </a:p>
        </p:txBody>
      </p:sp>
    </p:spTree>
    <p:extLst>
      <p:ext uri="{BB962C8B-B14F-4D97-AF65-F5344CB8AC3E}">
        <p14:creationId xmlns:p14="http://schemas.microsoft.com/office/powerpoint/2010/main" val="249992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xfrm>
            <a:off x="955665" y="518330"/>
            <a:ext cx="7235687" cy="1419898"/>
          </a:xfrm>
        </p:spPr>
        <p:txBody>
          <a:bodyPr/>
          <a:lstStyle/>
          <a:p>
            <a:pPr algn="ctr"/>
            <a:r>
              <a:rPr lang="nl-NL" sz="3600" dirty="0">
                <a:solidFill>
                  <a:schemeClr val="tx1"/>
                </a:solidFill>
                <a:latin typeface="Bookman Old Style" panose="02050604050505020204" pitchFamily="18" charset="0"/>
              </a:rPr>
              <a:t>Stemming is zoals het weer</a:t>
            </a:r>
          </a:p>
        </p:txBody>
      </p:sp>
      <p:sp>
        <p:nvSpPr>
          <p:cNvPr id="4" name="Tijdelijke aanduiding voor inhoud 3"/>
          <p:cNvSpPr>
            <a:spLocks noGrp="1"/>
          </p:cNvSpPr>
          <p:nvPr>
            <p:ph idx="1"/>
          </p:nvPr>
        </p:nvSpPr>
        <p:spPr>
          <a:xfrm>
            <a:off x="318052" y="2396728"/>
            <a:ext cx="8120270" cy="3146822"/>
          </a:xfrm>
        </p:spPr>
        <p:txBody>
          <a:bodyPr/>
          <a:lstStyle/>
          <a:p>
            <a:pPr marL="0" indent="0">
              <a:buNone/>
            </a:pPr>
            <a:endParaRPr lang="nl-NL" sz="3600" dirty="0">
              <a:solidFill>
                <a:schemeClr val="tx1"/>
              </a:solidFill>
              <a:latin typeface="Bookman Old Style" panose="02050604050505020204" pitchFamily="18" charset="0"/>
            </a:endParaRPr>
          </a:p>
          <a:p>
            <a:pPr marL="0" indent="0">
              <a:buNone/>
            </a:pPr>
            <a:r>
              <a:rPr lang="nl-NL" sz="3600" dirty="0">
                <a:solidFill>
                  <a:schemeClr val="tx1"/>
                </a:solidFill>
                <a:latin typeface="Bookman Old Style" panose="02050604050505020204" pitchFamily="18" charset="0"/>
              </a:rPr>
              <a:t>     Karakter is zoals het klimaat</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36" y="1812072"/>
            <a:ext cx="1625705" cy="104587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80" y="1812072"/>
            <a:ext cx="1786376" cy="100897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7314" y="1782651"/>
            <a:ext cx="2996974" cy="1123865"/>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3593" y="1812072"/>
            <a:ext cx="1605561" cy="1065023"/>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38" y="4200258"/>
            <a:ext cx="8087940" cy="1985963"/>
          </a:xfrm>
          <a:prstGeom prst="rect">
            <a:avLst/>
          </a:prstGeom>
        </p:spPr>
      </p:pic>
    </p:spTree>
    <p:extLst>
      <p:ext uri="{BB962C8B-B14F-4D97-AF65-F5344CB8AC3E}">
        <p14:creationId xmlns:p14="http://schemas.microsoft.com/office/powerpoint/2010/main" val="188716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551036"/>
            <a:ext cx="6798734" cy="979831"/>
          </a:xfrm>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Oorzaken</a:t>
            </a:r>
          </a:p>
        </p:txBody>
      </p:sp>
      <p:sp>
        <p:nvSpPr>
          <p:cNvPr id="10243" name="Tijdelijke aanduiding voor inhoud 2"/>
          <p:cNvSpPr>
            <a:spLocks noGrp="1"/>
          </p:cNvSpPr>
          <p:nvPr>
            <p:ph sz="half" idx="1"/>
          </p:nvPr>
        </p:nvSpPr>
        <p:spPr>
          <a:xfrm>
            <a:off x="1053092" y="2348879"/>
            <a:ext cx="6635750" cy="3888433"/>
          </a:xfrm>
        </p:spPr>
        <p:txBody>
          <a:bodyPr>
            <a:normAutofit fontScale="25000" lnSpcReduction="20000"/>
          </a:bodyPr>
          <a:lstStyle/>
          <a:p>
            <a:pPr eaLnBrk="1" hangingPunct="1"/>
            <a:endParaRPr lang="nl-NL" dirty="0">
              <a:latin typeface="Calibri" panose="020F0502020204030204" pitchFamily="34" charset="0"/>
              <a:cs typeface="Calibri" panose="020F0502020204030204" pitchFamily="34" charset="0"/>
            </a:endParaRPr>
          </a:p>
          <a:p>
            <a:pPr lvl="1">
              <a:buClrTx/>
            </a:pPr>
            <a:r>
              <a:rPr lang="nl-NL" sz="8800" dirty="0">
                <a:latin typeface="Calibri" panose="020F0502020204030204" pitchFamily="34" charset="0"/>
                <a:cs typeface="Calibri" panose="020F0502020204030204" pitchFamily="34" charset="0"/>
              </a:rPr>
              <a:t>Verliessituaties</a:t>
            </a:r>
          </a:p>
          <a:p>
            <a:pPr eaLnBrk="1" hangingPunct="1"/>
            <a:endParaRPr lang="nl-NL" sz="8800" dirty="0">
              <a:latin typeface="Calibri" panose="020F0502020204030204" pitchFamily="34" charset="0"/>
              <a:cs typeface="Calibri" panose="020F0502020204030204" pitchFamily="34" charset="0"/>
            </a:endParaRPr>
          </a:p>
          <a:p>
            <a:pPr lvl="1">
              <a:buClrTx/>
            </a:pPr>
            <a:r>
              <a:rPr lang="nl-NL" sz="8800" dirty="0">
                <a:latin typeface="Calibri" panose="020F0502020204030204" pitchFamily="34" charset="0"/>
                <a:cs typeface="Calibri" panose="020F0502020204030204" pitchFamily="34" charset="0"/>
              </a:rPr>
              <a:t>Alcohol- of middelenmisbruik</a:t>
            </a:r>
          </a:p>
          <a:p>
            <a:pPr eaLnBrk="1" hangingPunct="1">
              <a:buClrTx/>
            </a:pPr>
            <a:endParaRPr lang="nl-NL" sz="8800" dirty="0">
              <a:latin typeface="Calibri" panose="020F0502020204030204" pitchFamily="34" charset="0"/>
              <a:cs typeface="Calibri" panose="020F0502020204030204" pitchFamily="34" charset="0"/>
            </a:endParaRPr>
          </a:p>
          <a:p>
            <a:pPr lvl="1">
              <a:buClrTx/>
            </a:pPr>
            <a:r>
              <a:rPr lang="nl-NL" sz="8800" dirty="0">
                <a:latin typeface="Calibri" panose="020F0502020204030204" pitchFamily="34" charset="0"/>
                <a:cs typeface="Calibri" panose="020F0502020204030204" pitchFamily="34" charset="0"/>
              </a:rPr>
              <a:t>Onderliggende lichamelijke ziekte</a:t>
            </a:r>
          </a:p>
          <a:p>
            <a:pPr eaLnBrk="1" hangingPunct="1">
              <a:buClrTx/>
            </a:pPr>
            <a:endParaRPr lang="nl-NL" sz="8800" dirty="0">
              <a:latin typeface="Calibri" panose="020F0502020204030204" pitchFamily="34" charset="0"/>
              <a:cs typeface="Calibri" panose="020F0502020204030204" pitchFamily="34" charset="0"/>
            </a:endParaRPr>
          </a:p>
          <a:p>
            <a:pPr lvl="1">
              <a:buClrTx/>
            </a:pPr>
            <a:r>
              <a:rPr lang="nl-NL" sz="8800" dirty="0">
                <a:latin typeface="Calibri" panose="020F0502020204030204" pitchFamily="34" charset="0"/>
                <a:cs typeface="Calibri" panose="020F0502020204030204" pitchFamily="34" charset="0"/>
              </a:rPr>
              <a:t>Chronische stress</a:t>
            </a:r>
          </a:p>
          <a:p>
            <a:pPr eaLnBrk="1" hangingPunct="1">
              <a:buClrTx/>
            </a:pPr>
            <a:endParaRPr lang="nl-NL" sz="8800" dirty="0">
              <a:latin typeface="Calibri" panose="020F0502020204030204" pitchFamily="34" charset="0"/>
              <a:cs typeface="Calibri" panose="020F0502020204030204" pitchFamily="34" charset="0"/>
            </a:endParaRPr>
          </a:p>
          <a:p>
            <a:pPr lvl="1">
              <a:buClrTx/>
            </a:pPr>
            <a:r>
              <a:rPr lang="nl-NL" sz="8800" dirty="0">
                <a:latin typeface="Calibri" panose="020F0502020204030204" pitchFamily="34" charset="0"/>
                <a:cs typeface="Calibri" panose="020F0502020204030204" pitchFamily="34" charset="0"/>
              </a:rPr>
              <a:t>Sociaal isolement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76866" y="692696"/>
            <a:ext cx="6798734" cy="1303867"/>
          </a:xfrm>
        </p:spPr>
        <p:txBody>
          <a:bodyPr>
            <a:normAutofit/>
          </a:bodyPr>
          <a:lstStyle/>
          <a:p>
            <a:pPr>
              <a:defRPr/>
            </a:pPr>
            <a:r>
              <a:rPr lang="nl-NL" sz="4800" u="sng" dirty="0">
                <a:latin typeface="Calibri" panose="020F0502020204030204" pitchFamily="34" charset="0"/>
                <a:cs typeface="Calibri" panose="020F0502020204030204" pitchFamily="34" charset="0"/>
              </a:rPr>
              <a:t>Exogeen</a:t>
            </a:r>
            <a:endParaRPr lang="nl-NL" sz="4800" b="1" dirty="0">
              <a:solidFill>
                <a:schemeClr val="tx2">
                  <a:satMod val="200000"/>
                </a:schemeClr>
              </a:solidFill>
              <a:latin typeface="Calibri" panose="020F0502020204030204" pitchFamily="34" charset="0"/>
              <a:cs typeface="Calibri" panose="020F0502020204030204" pitchFamily="34" charset="0"/>
            </a:endParaRPr>
          </a:p>
        </p:txBody>
      </p:sp>
      <p:sp>
        <p:nvSpPr>
          <p:cNvPr id="12291" name="Rectangle 3"/>
          <p:cNvSpPr>
            <a:spLocks noGrp="1" noChangeArrowheads="1"/>
          </p:cNvSpPr>
          <p:nvPr>
            <p:ph sz="half" idx="1"/>
          </p:nvPr>
        </p:nvSpPr>
        <p:spPr>
          <a:xfrm>
            <a:off x="395536" y="2348880"/>
            <a:ext cx="7772400" cy="4968875"/>
          </a:xfrm>
        </p:spPr>
        <p:txBody>
          <a:bodyPr>
            <a:normAutofit/>
          </a:bodyPr>
          <a:lstStyle/>
          <a:p>
            <a:pPr marL="0" indent="0" eaLnBrk="1" hangingPunct="1">
              <a:buNone/>
            </a:pPr>
            <a:endParaRPr lang="nl-NL" dirty="0">
              <a:latin typeface="Calibri" panose="020F0502020204030204" pitchFamily="34" charset="0"/>
              <a:cs typeface="Calibri" panose="020F0502020204030204" pitchFamily="34" charset="0"/>
            </a:endParaRPr>
          </a:p>
          <a:p>
            <a:pPr lvl="1" eaLnBrk="1" hangingPunct="1">
              <a:buClrTx/>
            </a:pPr>
            <a:r>
              <a:rPr lang="nl-NL" sz="2400" dirty="0">
                <a:latin typeface="Calibri" panose="020F0502020204030204" pitchFamily="34" charset="0"/>
                <a:cs typeface="Calibri" panose="020F0502020204030204" pitchFamily="34" charset="0"/>
              </a:rPr>
              <a:t>De reactieve depressie: de aanleiding van de depressie direct te achterhalen.</a:t>
            </a:r>
          </a:p>
          <a:p>
            <a:pPr lvl="1" eaLnBrk="1" hangingPunct="1">
              <a:buClrTx/>
            </a:pPr>
            <a:r>
              <a:rPr lang="nl-NL" sz="2400" dirty="0">
                <a:latin typeface="Calibri" panose="020F0502020204030204" pitchFamily="34" charset="0"/>
                <a:cs typeface="Calibri" panose="020F0502020204030204" pitchFamily="34" charset="0"/>
              </a:rPr>
              <a:t>Neurotische depressie: een depressie die ofwel te lang duurt, ofwel niet meer in verhouding staat tot de oorzaak.</a:t>
            </a:r>
          </a:p>
          <a:p>
            <a:pPr eaLnBrk="1" hangingPunct="1">
              <a:buFontTx/>
              <a:buNone/>
            </a:pPr>
            <a:endParaRPr lang="nl-NL"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1321437" y="548680"/>
            <a:ext cx="6798734" cy="1303867"/>
          </a:xfrm>
        </p:spPr>
        <p:txBody>
          <a:bodyPr/>
          <a:lstStyle/>
          <a:p>
            <a:r>
              <a:rPr lang="nl-NL" u="sng" dirty="0">
                <a:latin typeface="Calibri" panose="020F0502020204030204" pitchFamily="34" charset="0"/>
                <a:cs typeface="Calibri" panose="020F0502020204030204" pitchFamily="34" charset="0"/>
              </a:rPr>
              <a:t>Endogeen</a:t>
            </a:r>
            <a:endParaRPr lang="nl-NL" dirty="0"/>
          </a:p>
        </p:txBody>
      </p:sp>
      <p:sp>
        <p:nvSpPr>
          <p:cNvPr id="3" name="Tijdelijke aanduiding voor inhoud 2"/>
          <p:cNvSpPr>
            <a:spLocks noGrp="1"/>
          </p:cNvSpPr>
          <p:nvPr>
            <p:ph sz="half" idx="1"/>
          </p:nvPr>
        </p:nvSpPr>
        <p:spPr>
          <a:xfrm>
            <a:off x="611560" y="2348880"/>
            <a:ext cx="8064896" cy="4018108"/>
          </a:xfrm>
        </p:spPr>
        <p:txBody>
          <a:bodyPr>
            <a:normAutofit/>
          </a:bodyPr>
          <a:lstStyle/>
          <a:p>
            <a:pPr marL="617220" lvl="1" indent="-342900">
              <a:spcAft>
                <a:spcPts val="0"/>
              </a:spcAft>
              <a:buClrTx/>
              <a:buFont typeface="Arial" panose="020B0604020202020204" pitchFamily="34" charset="0"/>
              <a:buChar char="•"/>
              <a:defRPr/>
            </a:pPr>
            <a:r>
              <a:rPr lang="nl-NL" sz="2400" dirty="0">
                <a:latin typeface="Calibri" panose="020F0502020204030204" pitchFamily="34" charset="0"/>
                <a:cs typeface="Calibri" panose="020F0502020204030204" pitchFamily="34" charset="0"/>
              </a:rPr>
              <a:t>Tekort aan neurotransmitters in de hersenen </a:t>
            </a:r>
          </a:p>
          <a:p>
            <a:pPr marL="617220" lvl="1" indent="-342900">
              <a:spcAft>
                <a:spcPts val="0"/>
              </a:spcAft>
              <a:buClrTx/>
              <a:buFont typeface="Arial" panose="020B0604020202020204" pitchFamily="34" charset="0"/>
              <a:buChar char="•"/>
              <a:defRPr/>
            </a:pPr>
            <a:r>
              <a:rPr lang="nl-NL" sz="2500" dirty="0">
                <a:latin typeface="Calibri" panose="020F0502020204030204" pitchFamily="34" charset="0"/>
                <a:cs typeface="Calibri" panose="020F0502020204030204" pitchFamily="34" charset="0"/>
              </a:rPr>
              <a:t>Vitale depressie: </a:t>
            </a:r>
            <a:r>
              <a:rPr lang="nl-NL" sz="2400" dirty="0">
                <a:latin typeface="Calibri" panose="020F0502020204030204" pitchFamily="34" charset="0"/>
                <a:cs typeface="Calibri" panose="020F0502020204030204" pitchFamily="34" charset="0"/>
              </a:rPr>
              <a:t>cyclisch verloop, waarbij alle levensverrichtingen, zowel motorisch als psychisch, zijn geremd, vaak gepaard gaande met onredelijke angst en waanideeën </a:t>
            </a:r>
          </a:p>
          <a:p>
            <a:pPr marL="617220" lvl="1" indent="-342900" eaLnBrk="1" fontAlgn="auto" hangingPunct="1">
              <a:spcAft>
                <a:spcPts val="0"/>
              </a:spcAft>
              <a:buClrTx/>
              <a:buFont typeface="Arial" panose="020B0604020202020204" pitchFamily="34" charset="0"/>
              <a:buChar char="•"/>
              <a:defRPr/>
            </a:pPr>
            <a:r>
              <a:rPr lang="nl-NL" sz="2500" dirty="0">
                <a:latin typeface="Calibri" panose="020F0502020204030204" pitchFamily="34" charset="0"/>
                <a:cs typeface="Calibri" panose="020F0502020204030204" pitchFamily="34" charset="0"/>
              </a:rPr>
              <a:t>Psychotische </a:t>
            </a:r>
            <a:r>
              <a:rPr lang="nl-NL" sz="2400" dirty="0">
                <a:latin typeface="Calibri" panose="020F0502020204030204" pitchFamily="34" charset="0"/>
                <a:cs typeface="Calibri" panose="020F0502020204030204" pitchFamily="34" charset="0"/>
              </a:rPr>
              <a:t>depressie: één van de meest ernstige vormen van depressie. In de meeste gevallen is er sprake van wanen </a:t>
            </a:r>
          </a:p>
          <a:p>
            <a:pPr marL="617220" lvl="1" indent="-342900" eaLnBrk="1" fontAlgn="auto" hangingPunct="1">
              <a:spcAft>
                <a:spcPts val="0"/>
              </a:spcAft>
              <a:buClrTx/>
              <a:buFont typeface="Arial" panose="020B0604020202020204" pitchFamily="34" charset="0"/>
              <a:buChar char="•"/>
              <a:defRPr/>
            </a:pPr>
            <a:r>
              <a:rPr lang="nl-NL" sz="2500" dirty="0">
                <a:latin typeface="Calibri" panose="020F0502020204030204" pitchFamily="34" charset="0"/>
                <a:cs typeface="Calibri" panose="020F0502020204030204" pitchFamily="34" charset="0"/>
              </a:rPr>
              <a:t>Postnatale depressie</a:t>
            </a:r>
          </a:p>
          <a:p>
            <a:pPr marL="0" indent="0" eaLnBrk="1" fontAlgn="auto" hangingPunct="1">
              <a:spcAft>
                <a:spcPts val="0"/>
              </a:spcAft>
              <a:buFont typeface="Wingdings 3"/>
              <a:buNone/>
              <a:defRPr/>
            </a:pPr>
            <a:endParaRPr lang="nl-NL"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08637" y="548680"/>
            <a:ext cx="6798734" cy="1303867"/>
          </a:xfrm>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Symptomen depressie</a:t>
            </a:r>
          </a:p>
        </p:txBody>
      </p:sp>
      <p:sp>
        <p:nvSpPr>
          <p:cNvPr id="14339" name="Rectangle 3"/>
          <p:cNvSpPr>
            <a:spLocks noGrp="1" noChangeArrowheads="1"/>
          </p:cNvSpPr>
          <p:nvPr>
            <p:ph sz="half" idx="1"/>
          </p:nvPr>
        </p:nvSpPr>
        <p:spPr>
          <a:xfrm>
            <a:off x="827584" y="2492896"/>
            <a:ext cx="7560840" cy="3744416"/>
          </a:xfrm>
        </p:spPr>
        <p:txBody>
          <a:bodyPr>
            <a:normAutofit fontScale="92500" lnSpcReduction="10000"/>
          </a:bodyPr>
          <a:lstStyle/>
          <a:p>
            <a:pPr eaLnBrk="1" fontAlgn="auto" hangingPunct="1">
              <a:lnSpc>
                <a:spcPct val="80000"/>
              </a:lnSpc>
              <a:spcAft>
                <a:spcPts val="0"/>
              </a:spcAft>
              <a:buClrTx/>
              <a:buFont typeface="Arial" panose="020B0604020202020204" pitchFamily="34" charset="0"/>
              <a:buChar char="•"/>
              <a:defRPr/>
            </a:pPr>
            <a:r>
              <a:rPr lang="nl-NL" sz="2200" dirty="0">
                <a:solidFill>
                  <a:schemeClr val="tx1"/>
                </a:solidFill>
                <a:latin typeface="Calibri" panose="020F0502020204030204" pitchFamily="34" charset="0"/>
                <a:cs typeface="Calibri" panose="020F0502020204030204" pitchFamily="34" charset="0"/>
              </a:rPr>
              <a:t>Inactiviteit of rusteloosheid of zich opvallend langzamer bewegen dan normaal. </a:t>
            </a:r>
          </a:p>
          <a:p>
            <a:pPr eaLnBrk="1" fontAlgn="auto" hangingPunct="1">
              <a:lnSpc>
                <a:spcPct val="80000"/>
              </a:lnSpc>
              <a:spcAft>
                <a:spcPts val="0"/>
              </a:spcAft>
              <a:buClrTx/>
              <a:buFont typeface="Arial" panose="020B0604020202020204" pitchFamily="34" charset="0"/>
              <a:buChar char="•"/>
              <a:defRPr/>
            </a:pPr>
            <a:endParaRPr lang="nl-NL" sz="2200" dirty="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a:solidFill>
                  <a:schemeClr val="tx1"/>
                </a:solidFill>
                <a:latin typeface="Calibri" panose="020F0502020204030204" pitchFamily="34" charset="0"/>
                <a:cs typeface="Calibri" panose="020F0502020204030204" pitchFamily="34" charset="0"/>
              </a:rPr>
              <a:t>Zowel geestelijk als fysieke moeheid. </a:t>
            </a:r>
          </a:p>
          <a:p>
            <a:pPr eaLnBrk="1" fontAlgn="auto" hangingPunct="1">
              <a:lnSpc>
                <a:spcPct val="80000"/>
              </a:lnSpc>
              <a:spcAft>
                <a:spcPts val="0"/>
              </a:spcAft>
              <a:buClrTx/>
              <a:buFont typeface="Arial" panose="020B0604020202020204" pitchFamily="34" charset="0"/>
              <a:buChar char="•"/>
              <a:defRPr/>
            </a:pPr>
            <a:endParaRPr lang="nl-NL" sz="2200" dirty="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a:solidFill>
                  <a:schemeClr val="tx1"/>
                </a:solidFill>
                <a:latin typeface="Calibri" panose="020F0502020204030204" pitchFamily="34" charset="0"/>
                <a:cs typeface="Calibri" panose="020F0502020204030204" pitchFamily="34" charset="0"/>
              </a:rPr>
              <a:t>Gevoel van schuld, hulpeloosheid, bezorgdheid, en/of vrees. </a:t>
            </a:r>
          </a:p>
          <a:p>
            <a:pPr eaLnBrk="1" fontAlgn="auto" hangingPunct="1">
              <a:lnSpc>
                <a:spcPct val="80000"/>
              </a:lnSpc>
              <a:spcAft>
                <a:spcPts val="0"/>
              </a:spcAft>
              <a:buClrTx/>
              <a:buFont typeface="Arial" panose="020B0604020202020204" pitchFamily="34" charset="0"/>
              <a:buChar char="•"/>
              <a:defRPr/>
            </a:pPr>
            <a:endParaRPr lang="nl-NL" sz="2200" dirty="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a:solidFill>
                  <a:schemeClr val="tx1"/>
                </a:solidFill>
                <a:latin typeface="Calibri" panose="020F0502020204030204" pitchFamily="34" charset="0"/>
                <a:cs typeface="Calibri" panose="020F0502020204030204" pitchFamily="34" charset="0"/>
              </a:rPr>
              <a:t>Verminderd zelfrespect. </a:t>
            </a:r>
          </a:p>
          <a:p>
            <a:pPr eaLnBrk="1" fontAlgn="auto" hangingPunct="1">
              <a:lnSpc>
                <a:spcPct val="80000"/>
              </a:lnSpc>
              <a:spcAft>
                <a:spcPts val="0"/>
              </a:spcAft>
              <a:buClrTx/>
              <a:buFont typeface="Arial" panose="020B0604020202020204" pitchFamily="34" charset="0"/>
              <a:buChar char="•"/>
              <a:defRPr/>
            </a:pPr>
            <a:endParaRPr lang="nl-NL" sz="2200" dirty="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a:solidFill>
                  <a:schemeClr val="tx1"/>
                </a:solidFill>
                <a:latin typeface="Calibri" panose="020F0502020204030204" pitchFamily="34" charset="0"/>
                <a:cs typeface="Calibri" panose="020F0502020204030204" pitchFamily="34" charset="0"/>
              </a:rPr>
              <a:t>Verminderde capaciteit om zich te concentreren of besluiten te nemen. </a:t>
            </a:r>
          </a:p>
          <a:p>
            <a:pPr eaLnBrk="1" fontAlgn="auto" hangingPunct="1">
              <a:lnSpc>
                <a:spcPct val="80000"/>
              </a:lnSpc>
              <a:spcAft>
                <a:spcPts val="0"/>
              </a:spcAft>
              <a:buClrTx/>
              <a:buFont typeface="Arial" panose="020B0604020202020204" pitchFamily="34" charset="0"/>
              <a:buChar char="•"/>
              <a:defRPr/>
            </a:pPr>
            <a:endParaRPr lang="nl-NL" sz="2200" dirty="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a:solidFill>
                  <a:schemeClr val="tx1"/>
                </a:solidFill>
                <a:latin typeface="Calibri" panose="020F0502020204030204" pitchFamily="34" charset="0"/>
                <a:cs typeface="Calibri" panose="020F0502020204030204" pitchFamily="34" charset="0"/>
              </a:rPr>
              <a:t>Het denken over dood of zelfmoord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7949" y="692696"/>
            <a:ext cx="6798734" cy="1303867"/>
          </a:xfrm>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Verschijningsvormen</a:t>
            </a:r>
          </a:p>
        </p:txBody>
      </p:sp>
      <p:sp>
        <p:nvSpPr>
          <p:cNvPr id="15363" name="Tijdelijke aanduiding voor inhoud 2"/>
          <p:cNvSpPr>
            <a:spLocks noGrp="1"/>
          </p:cNvSpPr>
          <p:nvPr>
            <p:ph sz="half" idx="1"/>
          </p:nvPr>
        </p:nvSpPr>
        <p:spPr>
          <a:xfrm>
            <a:off x="611561" y="2492897"/>
            <a:ext cx="7920880" cy="3528392"/>
          </a:xfrm>
        </p:spPr>
        <p:txBody>
          <a:bodyPr>
            <a:normAutofit fontScale="92500"/>
          </a:bodyPr>
          <a:lstStyle/>
          <a:p>
            <a:pPr eaLnBrk="1" fontAlgn="auto" hangingPunct="1">
              <a:spcAft>
                <a:spcPts val="0"/>
              </a:spcAft>
              <a:buClrTx/>
              <a:buFont typeface="Arial" panose="020B0604020202020204" pitchFamily="34" charset="0"/>
              <a:buChar char="•"/>
              <a:defRPr/>
            </a:pPr>
            <a:r>
              <a:rPr lang="nl-NL" dirty="0">
                <a:latin typeface="Calibri" panose="020F0502020204030204" pitchFamily="34" charset="0"/>
                <a:cs typeface="Calibri" panose="020F0502020204030204" pitchFamily="34" charset="0"/>
              </a:rPr>
              <a:t>Geagiteerd: dezelfde symptomen als bij een gewone depressie in combinatie met druk, rusteloos en opgewonden gedrag.</a:t>
            </a:r>
          </a:p>
          <a:p>
            <a:pPr marL="274320" indent="-274320" eaLnBrk="1" fontAlgn="auto" hangingPunct="1">
              <a:spcAft>
                <a:spcPts val="0"/>
              </a:spcAft>
              <a:buFont typeface="Wingdings 3"/>
              <a:buChar char=""/>
              <a:defRPr/>
            </a:pPr>
            <a:endParaRPr lang="nl-NL" dirty="0">
              <a:latin typeface="Calibri" panose="020F0502020204030204" pitchFamily="34" charset="0"/>
              <a:cs typeface="Calibri" panose="020F0502020204030204" pitchFamily="34" charset="0"/>
            </a:endParaRPr>
          </a:p>
          <a:p>
            <a:pPr>
              <a:spcAft>
                <a:spcPts val="0"/>
              </a:spcAft>
              <a:buClrTx/>
              <a:defRPr/>
            </a:pPr>
            <a:r>
              <a:rPr lang="nl-NL" dirty="0">
                <a:latin typeface="Calibri" panose="020F0502020204030204" pitchFamily="34" charset="0"/>
                <a:cs typeface="Calibri" panose="020F0502020204030204" pitchFamily="34" charset="0"/>
              </a:rPr>
              <a:t>Geremd:  zwijgzaam en teruggetrokken. Alles gaat veel trager zoals spreken, denken en handelen.</a:t>
            </a:r>
          </a:p>
          <a:p>
            <a:pPr marL="0" indent="0" eaLnBrk="1" fontAlgn="auto" hangingPunct="1">
              <a:spcAft>
                <a:spcPts val="0"/>
              </a:spcAft>
              <a:buFont typeface="Wingdings 3"/>
              <a:buNone/>
              <a:defRPr/>
            </a:pPr>
            <a:endParaRPr lang="nl-NL" dirty="0">
              <a:latin typeface="Calibri" panose="020F0502020204030204" pitchFamily="34" charset="0"/>
              <a:cs typeface="Calibri" panose="020F0502020204030204" pitchFamily="34" charset="0"/>
            </a:endParaRPr>
          </a:p>
          <a:p>
            <a:pPr>
              <a:spcAft>
                <a:spcPts val="0"/>
              </a:spcAft>
              <a:buClrTx/>
              <a:defRPr/>
            </a:pPr>
            <a:r>
              <a:rPr lang="nl-NL" dirty="0">
                <a:latin typeface="Calibri" panose="020F0502020204030204" pitchFamily="34" charset="0"/>
                <a:cs typeface="Calibri" panose="020F0502020204030204" pitchFamily="34" charset="0"/>
              </a:rPr>
              <a:t>Gemaskeerd: lichamelijke klachten zoals moeheid en chronische pijn. Patiënt schuift alles af op een lichamelijke ziekte.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567266"/>
            <a:ext cx="6798734" cy="1303867"/>
          </a:xfrm>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Biologische verklaringen</a:t>
            </a:r>
          </a:p>
        </p:txBody>
      </p:sp>
      <p:sp>
        <p:nvSpPr>
          <p:cNvPr id="17411" name="Tijdelijke aanduiding voor inhoud 2"/>
          <p:cNvSpPr>
            <a:spLocks noGrp="1"/>
          </p:cNvSpPr>
          <p:nvPr>
            <p:ph sz="half" idx="1"/>
          </p:nvPr>
        </p:nvSpPr>
        <p:spPr>
          <a:xfrm>
            <a:off x="827584" y="2492896"/>
            <a:ext cx="7643813" cy="4937125"/>
          </a:xfrm>
        </p:spPr>
        <p:txBody>
          <a:bodyPr/>
          <a:lstStyle/>
          <a:p>
            <a:pPr eaLnBrk="1" hangingPunct="1">
              <a:buClrTx/>
              <a:buFont typeface="Arial" panose="020B0604020202020204" pitchFamily="34" charset="0"/>
              <a:buChar char="•"/>
            </a:pPr>
            <a:r>
              <a:rPr lang="nl-NL" dirty="0">
                <a:latin typeface="Corbel" pitchFamily="34" charset="0"/>
              </a:rPr>
              <a:t>Erfelijkheid</a:t>
            </a:r>
          </a:p>
          <a:p>
            <a:pPr eaLnBrk="1" hangingPunct="1">
              <a:buClrTx/>
            </a:pPr>
            <a:r>
              <a:rPr lang="nl-NL" dirty="0">
                <a:latin typeface="Corbel" pitchFamily="34" charset="0"/>
              </a:rPr>
              <a:t>Onderliggende ziekten</a:t>
            </a:r>
          </a:p>
          <a:p>
            <a:pPr eaLnBrk="1" hangingPunct="1">
              <a:buClrTx/>
            </a:pPr>
            <a:r>
              <a:rPr lang="nl-NL" dirty="0">
                <a:latin typeface="Corbel" pitchFamily="34" charset="0"/>
              </a:rPr>
              <a:t>Immuunsysteem</a:t>
            </a:r>
          </a:p>
          <a:p>
            <a:pPr eaLnBrk="1" hangingPunct="1">
              <a:buClrTx/>
            </a:pPr>
            <a:r>
              <a:rPr lang="nl-NL" dirty="0">
                <a:latin typeface="Corbel" pitchFamily="34" charset="0"/>
              </a:rPr>
              <a:t>Hormoonsysteem</a:t>
            </a:r>
          </a:p>
          <a:p>
            <a:pPr eaLnBrk="1" hangingPunct="1">
              <a:buClrTx/>
            </a:pPr>
            <a:r>
              <a:rPr lang="nl-NL" dirty="0">
                <a:latin typeface="Corbel" pitchFamily="34" charset="0"/>
              </a:rPr>
              <a:t>Neurotransmitters</a:t>
            </a:r>
          </a:p>
          <a:p>
            <a:pPr lvl="2" eaLnBrk="1" hangingPunct="1"/>
            <a:r>
              <a:rPr lang="nl-NL" dirty="0" err="1">
                <a:latin typeface="Corbel" pitchFamily="34" charset="0"/>
              </a:rPr>
              <a:t>Serotonie</a:t>
            </a:r>
            <a:endParaRPr lang="nl-NL" dirty="0">
              <a:latin typeface="Corbel" pitchFamily="34" charset="0"/>
            </a:endParaRPr>
          </a:p>
          <a:p>
            <a:pPr lvl="2" eaLnBrk="1" hangingPunct="1"/>
            <a:r>
              <a:rPr lang="nl-NL" dirty="0" err="1">
                <a:latin typeface="Corbel" pitchFamily="34" charset="0"/>
              </a:rPr>
              <a:t>Norepinefrine</a:t>
            </a:r>
            <a:endParaRPr lang="nl-NL" dirty="0">
              <a:latin typeface="Corbel" pitchFamily="34" charset="0"/>
            </a:endParaRPr>
          </a:p>
          <a:p>
            <a:pPr lvl="2" eaLnBrk="1" hangingPunct="1"/>
            <a:r>
              <a:rPr lang="nl-NL" dirty="0">
                <a:latin typeface="Corbel" pitchFamily="34" charset="0"/>
              </a:rPr>
              <a:t>Cortisol</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9626D5E6952045BAB8946B51F4F9AD" ma:contentTypeVersion="4" ma:contentTypeDescription="Een nieuw document maken." ma:contentTypeScope="" ma:versionID="aad3c305c99eb7149a878a244b780fd3">
  <xsd:schema xmlns:xsd="http://www.w3.org/2001/XMLSchema" xmlns:xs="http://www.w3.org/2001/XMLSchema" xmlns:p="http://schemas.microsoft.com/office/2006/metadata/properties" xmlns:ns2="434b3371-fa76-47fb-ba49-bf52cc9d5221" xmlns:ns3="29f67f80-390c-4f7b-a9cf-103d94bbda34" targetNamespace="http://schemas.microsoft.com/office/2006/metadata/properties" ma:root="true" ma:fieldsID="d540dfc77267a523946345ced62f00a6" ns2:_="" ns3:_="">
    <xsd:import namespace="434b3371-fa76-47fb-ba49-bf52cc9d5221"/>
    <xsd:import namespace="29f67f80-390c-4f7b-a9cf-103d94bbda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b3371-fa76-47fb-ba49-bf52cc9d5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f67f80-390c-4f7b-a9cf-103d94bbda3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7CC65F-47AC-4E79-9A57-28E70248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b3371-fa76-47fb-ba49-bf52cc9d5221"/>
    <ds:schemaRef ds:uri="29f67f80-390c-4f7b-a9cf-103d94bbd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845673-BAD5-4E80-9054-11BFD5FB9366}">
  <ds:schemaRefs>
    <ds:schemaRef ds:uri="http://schemas.microsoft.com/sharepoint/v3/contenttype/forms"/>
  </ds:schemaRefs>
</ds:datastoreItem>
</file>

<file path=customXml/itemProps3.xml><?xml version="1.0" encoding="utf-8"?>
<ds:datastoreItem xmlns:ds="http://schemas.openxmlformats.org/officeDocument/2006/customXml" ds:itemID="{0BDD8D6E-C306-4F73-BA0E-6781888BBFD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275</TotalTime>
  <Words>634</Words>
  <Application>Microsoft Office PowerPoint</Application>
  <PresentationFormat>Diavoorstelling (4:3)</PresentationFormat>
  <Paragraphs>178</Paragraphs>
  <Slides>26</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Arial</vt:lpstr>
      <vt:lpstr>Bookman Old Style</vt:lpstr>
      <vt:lpstr>Calibri</vt:lpstr>
      <vt:lpstr>Corbel</vt:lpstr>
      <vt:lpstr>Garamond</vt:lpstr>
      <vt:lpstr>Wingdings 3</vt:lpstr>
      <vt:lpstr>Organisch</vt:lpstr>
      <vt:lpstr>Depressie</vt:lpstr>
      <vt:lpstr>Cijfers</vt:lpstr>
      <vt:lpstr>Stemming is zoals het weer</vt:lpstr>
      <vt:lpstr>Oorzaken</vt:lpstr>
      <vt:lpstr>Exogeen</vt:lpstr>
      <vt:lpstr>Endogeen</vt:lpstr>
      <vt:lpstr>Symptomen depressie</vt:lpstr>
      <vt:lpstr>Verschijningsvormen</vt:lpstr>
      <vt:lpstr>Biologische verklaringen</vt:lpstr>
      <vt:lpstr>Psychosociale verklaringen</vt:lpstr>
      <vt:lpstr>Evenwicht</vt:lpstr>
      <vt:lpstr>Oorzaken</vt:lpstr>
      <vt:lpstr>Draagkracht / draaglast</vt:lpstr>
      <vt:lpstr>Compensatie</vt:lpstr>
      <vt:lpstr>Decompensatie</vt:lpstr>
      <vt:lpstr>PowerPoint-presentatie</vt:lpstr>
      <vt:lpstr>Cognitieve verklaring</vt:lpstr>
      <vt:lpstr>Dysthyme stoornis</vt:lpstr>
      <vt:lpstr>Emotionele vlakheid</vt:lpstr>
      <vt:lpstr>Omgaan met depressieve cliënt.</vt:lpstr>
      <vt:lpstr>Beeld</vt:lpstr>
      <vt:lpstr>Behandeling</vt:lpstr>
      <vt:lpstr>Behandeling</vt:lpstr>
      <vt:lpstr>Antidepressiva</vt:lpstr>
      <vt:lpstr>            Depressie       Manie </vt:lpstr>
      <vt:lpstr>PowerPoint-presentatie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depressie</dc:title>
  <dc:creator>Peter.Haagsma@ggzdrenthe.nl</dc:creator>
  <cp:lastModifiedBy>Peter Haagsma</cp:lastModifiedBy>
  <cp:revision>49</cp:revision>
  <dcterms:created xsi:type="dcterms:W3CDTF">2009-06-10T03:59:28Z</dcterms:created>
  <dcterms:modified xsi:type="dcterms:W3CDTF">2019-11-18T11:15:46Z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0x010100DD9626D5E6952045BAB8946B51F4F9AD</vt:lpwstr>
  </property>
  <property fmtid="{D5CDD505-2E9C-101B-9397-08002B2CF9AE}" pid="3" name="Order">
    <vt:r8>254600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